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ozB+JdvaQdaF/3C3AIMwqTX2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55596A-EFF8-43E9-9A10-5BEA1488B340}">
  <a:tblStyle styleId="{0C55596A-EFF8-43E9-9A10-5BEA1488B3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255145980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f255145980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1f255145980_0_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0ff8903e17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0ff8903e17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20ff8903e1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0e4259ff7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0e4259ff7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20e4259ff7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e4259ff7f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0e4259ff7f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20e4259ff7f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0fbd6fd417_0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0fbd6fd417_0_1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20fbd6fd417_0_1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f255145980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f255145980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1f255145980_0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8d8ae5278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08d8ae5278_0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208d8ae5278_0_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08d8ae5278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08d8ae5278_0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208d8ae5278_0_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fbd6fd417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0fbd6fd417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20fbd6fd417_0_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f255145980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f255145980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f255145980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0e4259ff7f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0e4259ff7f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20e4259ff7f_0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0c7d1495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0c7d14957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20c7d14957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0c7d149573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0c7d149573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0c7d149573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0e4259ff7f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0e4259ff7f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20e4259ff7f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dd40ca608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dd40ca6086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1dd40ca6086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0e4259ff7f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0e4259ff7f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0e4259ff7f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0c7d14957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0c7d149573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20c7d149573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0e4259ff7f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0e4259ff7f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20e4259ff7f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898f0aaa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898f0aaa6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1898f0aaa6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898f0aaa63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898f0aaa63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1898f0aaa63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 name="Google Shape;5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898f0aaa63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898f0aaa63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1898f0aaa63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fbd6fd417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0fbd6fd417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20fbd6fd417_0_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08d8ae5278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08d8ae5278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08d8ae5278_0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0fbd6fd417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0fbd6fd417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20fbd6fd417_0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0fbd6fd417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0fbd6fd417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20fbd6fd417_0_1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0fbd6fd417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0fbd6fd417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Melatonin - impact regardless of sleep</a:t>
            </a:r>
            <a:endParaRPr/>
          </a:p>
        </p:txBody>
      </p:sp>
      <p:sp>
        <p:nvSpPr>
          <p:cNvPr id="300" name="Google Shape;300;g20fbd6fd417_0_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8d8ae527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g208d8ae5278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08d8ae5278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08d8ae5278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g208d8ae5278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08d8ae527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g208d8ae527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08d8ae5278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08d8ae5278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208d8ae5278_0_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fbd6fd417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fbd6fd417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20fbd6fd417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6"/>
          <p:cNvSpPr txBox="1">
            <a:spLocks noGrp="1"/>
          </p:cNvSpPr>
          <p:nvPr>
            <p:ph type="ctrTitle"/>
          </p:nvPr>
        </p:nvSpPr>
        <p:spPr>
          <a:xfrm>
            <a:off x="685800" y="3219678"/>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7"/>
          <p:cNvSpPr txBox="1">
            <a:spLocks noGrp="1"/>
          </p:cNvSpPr>
          <p:nvPr>
            <p:ph type="title"/>
          </p:nvPr>
        </p:nvSpPr>
        <p:spPr>
          <a:xfrm>
            <a:off x="457200" y="212405"/>
            <a:ext cx="5027837" cy="75004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B31126"/>
              </a:buClr>
              <a:buSzPts val="2800"/>
              <a:buFont typeface="Arial"/>
              <a:buNone/>
              <a:defRPr sz="2800">
                <a:solidFill>
                  <a:srgbClr val="B311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body" idx="1"/>
          </p:nvPr>
        </p:nvSpPr>
        <p:spPr>
          <a:xfrm>
            <a:off x="457200" y="1184227"/>
            <a:ext cx="8229600" cy="4941936"/>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B31126"/>
              </a:buClr>
              <a:buSzPts val="3200"/>
              <a:buChar char="•"/>
              <a:defRPr/>
            </a:lvl1pPr>
            <a:lvl2pPr marL="914400" marR="0" lvl="1" indent="-228600" algn="l">
              <a:lnSpc>
                <a:spcPct val="100000"/>
              </a:lnSpc>
              <a:spcBef>
                <a:spcPts val="480"/>
              </a:spcBef>
              <a:spcAft>
                <a:spcPts val="0"/>
              </a:spcAft>
              <a:buClr>
                <a:srgbClr val="B31126"/>
              </a:buClr>
              <a:buSzPts val="2400"/>
              <a:buFont typeface="Noto Sans Symbols"/>
              <a:buNone/>
              <a:defRPr sz="2400">
                <a:solidFill>
                  <a:srgbClr val="101B42"/>
                </a:solidFil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375212" y="274639"/>
            <a:ext cx="8311588" cy="75004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B31126"/>
              </a:buClr>
              <a:buSzPts val="2800"/>
              <a:buFont typeface="Arial"/>
              <a:buNone/>
              <a:defRPr sz="2800">
                <a:solidFill>
                  <a:srgbClr val="B311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9"/>
          <p:cNvSpPr txBox="1"/>
          <p:nvPr/>
        </p:nvSpPr>
        <p:spPr>
          <a:xfrm>
            <a:off x="375212" y="1169007"/>
            <a:ext cx="8311588" cy="476262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101B42"/>
              </a:buClr>
              <a:buSzPts val="1600"/>
              <a:buFont typeface="Arial"/>
              <a:buNone/>
            </a:pPr>
            <a:endParaRPr sz="1600" b="0" i="0" u="none" strike="noStrike" cap="none">
              <a:solidFill>
                <a:srgbClr val="101B42"/>
              </a:solidFill>
              <a:latin typeface="Arial"/>
              <a:ea typeface="Arial"/>
              <a:cs typeface="Arial"/>
              <a:sym typeface="Arial"/>
            </a:endParaRPr>
          </a:p>
        </p:txBody>
      </p:sp>
      <p:sp>
        <p:nvSpPr>
          <p:cNvPr id="23" name="Google Shape;2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9"/>
          <p:cNvSpPr txBox="1">
            <a:spLocks noGrp="1"/>
          </p:cNvSpPr>
          <p:nvPr>
            <p:ph type="body" idx="1"/>
          </p:nvPr>
        </p:nvSpPr>
        <p:spPr>
          <a:xfrm>
            <a:off x="374650" y="1168400"/>
            <a:ext cx="8413750" cy="466725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101B42"/>
              </a:buClr>
              <a:buSzPts val="3200"/>
              <a:buChar char="•"/>
              <a:defRPr>
                <a:solidFill>
                  <a:srgbClr val="101B42"/>
                </a:solidFill>
              </a:defRPr>
            </a:lvl1pPr>
            <a:lvl2pPr marL="914400" lvl="1" indent="-406400" algn="l">
              <a:lnSpc>
                <a:spcPct val="100000"/>
              </a:lnSpc>
              <a:spcBef>
                <a:spcPts val="560"/>
              </a:spcBef>
              <a:spcAft>
                <a:spcPts val="0"/>
              </a:spcAft>
              <a:buClr>
                <a:srgbClr val="101B42"/>
              </a:buClr>
              <a:buSzPts val="2800"/>
              <a:buChar char="–"/>
              <a:defRPr>
                <a:solidFill>
                  <a:srgbClr val="101B42"/>
                </a:solidFill>
              </a:defRPr>
            </a:lvl2pPr>
            <a:lvl3pPr marL="1371600" lvl="2" indent="-381000" algn="l">
              <a:lnSpc>
                <a:spcPct val="100000"/>
              </a:lnSpc>
              <a:spcBef>
                <a:spcPts val="480"/>
              </a:spcBef>
              <a:spcAft>
                <a:spcPts val="0"/>
              </a:spcAft>
              <a:buClr>
                <a:srgbClr val="101B42"/>
              </a:buClr>
              <a:buSzPts val="2400"/>
              <a:buChar char="•"/>
              <a:defRPr>
                <a:solidFill>
                  <a:srgbClr val="101B42"/>
                </a:solidFill>
              </a:defRPr>
            </a:lvl3pPr>
            <a:lvl4pPr marL="1828800" lvl="3" indent="-355600" algn="l">
              <a:lnSpc>
                <a:spcPct val="100000"/>
              </a:lnSpc>
              <a:spcBef>
                <a:spcPts val="400"/>
              </a:spcBef>
              <a:spcAft>
                <a:spcPts val="0"/>
              </a:spcAft>
              <a:buClr>
                <a:srgbClr val="101B42"/>
              </a:buClr>
              <a:buSzPts val="2000"/>
              <a:buChar char="–"/>
              <a:defRPr>
                <a:solidFill>
                  <a:srgbClr val="101B42"/>
                </a:solidFill>
              </a:defRPr>
            </a:lvl4pPr>
            <a:lvl5pPr marL="2286000" lvl="4" indent="-355600" algn="l">
              <a:lnSpc>
                <a:spcPct val="100000"/>
              </a:lnSpc>
              <a:spcBef>
                <a:spcPts val="400"/>
              </a:spcBef>
              <a:spcAft>
                <a:spcPts val="0"/>
              </a:spcAft>
              <a:buClr>
                <a:srgbClr val="101B42"/>
              </a:buClr>
              <a:buSzPts val="2000"/>
              <a:buChar char="»"/>
              <a:defRPr>
                <a:solidFill>
                  <a:srgbClr val="101B4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722313" y="2395746"/>
            <a:ext cx="7772400" cy="99582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B31126"/>
              </a:buClr>
              <a:buSzPts val="3000"/>
              <a:buFont typeface="Arial"/>
              <a:buNone/>
              <a:defRPr sz="3000" b="1" cap="none">
                <a:solidFill>
                  <a:srgbClr val="B311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28"/>
          <p:cNvSpPr txBox="1">
            <a:spLocks noGrp="1"/>
          </p:cNvSpPr>
          <p:nvPr>
            <p:ph type="body" idx="1"/>
          </p:nvPr>
        </p:nvSpPr>
        <p:spPr>
          <a:xfrm>
            <a:off x="722313" y="3544888"/>
            <a:ext cx="7772400" cy="111442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Clr>
                <a:schemeClr val="dk1"/>
              </a:buClr>
              <a:buSzPts val="3200"/>
              <a:buFont typeface="Arial"/>
              <a:buNone/>
              <a:defRPr sz="3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457200" y="212405"/>
            <a:ext cx="5027837" cy="75004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B31126"/>
              </a:buClr>
              <a:buSzPts val="2800"/>
              <a:buFont typeface="Arial"/>
              <a:buNone/>
              <a:defRPr sz="2800">
                <a:solidFill>
                  <a:srgbClr val="B311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body" idx="1"/>
          </p:nvPr>
        </p:nvSpPr>
        <p:spPr>
          <a:xfrm>
            <a:off x="457200" y="1184227"/>
            <a:ext cx="4116261" cy="4941936"/>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B31126"/>
              </a:buClr>
              <a:buSzPts val="3200"/>
              <a:buChar char="•"/>
              <a:defRPr/>
            </a:lvl1pPr>
            <a:lvl2pPr marL="914400" marR="0" lvl="1" indent="-228600" algn="l">
              <a:lnSpc>
                <a:spcPct val="100000"/>
              </a:lnSpc>
              <a:spcBef>
                <a:spcPts val="480"/>
              </a:spcBef>
              <a:spcAft>
                <a:spcPts val="0"/>
              </a:spcAft>
              <a:buClr>
                <a:srgbClr val="B31126"/>
              </a:buClr>
              <a:buSzPts val="2400"/>
              <a:buFont typeface="Noto Sans Symbols"/>
              <a:buNone/>
              <a:defRPr sz="2400">
                <a:solidFill>
                  <a:srgbClr val="101B42"/>
                </a:solidFil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30"/>
          <p:cNvSpPr txBox="1">
            <a:spLocks noGrp="1"/>
          </p:cNvSpPr>
          <p:nvPr>
            <p:ph type="body" idx="2"/>
          </p:nvPr>
        </p:nvSpPr>
        <p:spPr>
          <a:xfrm>
            <a:off x="4742385" y="1184227"/>
            <a:ext cx="4116261" cy="4941936"/>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B31126"/>
              </a:buClr>
              <a:buSzPts val="3200"/>
              <a:buChar char="•"/>
              <a:defRPr/>
            </a:lvl1pPr>
            <a:lvl2pPr marL="914400" marR="0" lvl="1" indent="-228600" algn="l">
              <a:lnSpc>
                <a:spcPct val="100000"/>
              </a:lnSpc>
              <a:spcBef>
                <a:spcPts val="480"/>
              </a:spcBef>
              <a:spcAft>
                <a:spcPts val="0"/>
              </a:spcAft>
              <a:buClr>
                <a:srgbClr val="B31126"/>
              </a:buClr>
              <a:buSzPts val="2400"/>
              <a:buFont typeface="Noto Sans Symbols"/>
              <a:buNone/>
              <a:defRPr sz="2400">
                <a:solidFill>
                  <a:srgbClr val="101B42"/>
                </a:solidFil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migraineatschool.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www.milesformigraine.org/" TargetMode="External"/><Relationship Id="rId4" Type="http://schemas.openxmlformats.org/officeDocument/2006/relationships/hyperlink" Target="https://www.headachereliefguide.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
          <p:cNvSpPr txBox="1">
            <a:spLocks noGrp="1"/>
          </p:cNvSpPr>
          <p:nvPr>
            <p:ph type="ctrTitle"/>
          </p:nvPr>
        </p:nvSpPr>
        <p:spPr>
          <a:xfrm>
            <a:off x="685800" y="2776800"/>
            <a:ext cx="7772400" cy="130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1567"/>
              <a:buFont typeface="Arial"/>
              <a:buNone/>
            </a:pPr>
            <a:r>
              <a:rPr lang="en-US" sz="3544" b="1">
                <a:solidFill>
                  <a:srgbClr val="B31126"/>
                </a:solidFill>
              </a:rPr>
              <a:t>Migraine in Schools:</a:t>
            </a:r>
            <a:endParaRPr sz="3544" b="1">
              <a:solidFill>
                <a:srgbClr val="B31126"/>
              </a:solidFill>
            </a:endParaRPr>
          </a:p>
          <a:p>
            <a:pPr marL="0" lvl="0" indent="0" algn="ctr" rtl="0">
              <a:lnSpc>
                <a:spcPct val="100000"/>
              </a:lnSpc>
              <a:spcBef>
                <a:spcPts val="0"/>
              </a:spcBef>
              <a:spcAft>
                <a:spcPts val="0"/>
              </a:spcAft>
              <a:buClr>
                <a:schemeClr val="dk1"/>
              </a:buClr>
              <a:buSzPct val="101567"/>
              <a:buFont typeface="Arial"/>
              <a:buNone/>
            </a:pPr>
            <a:r>
              <a:rPr lang="en-US" sz="3544" b="1">
                <a:solidFill>
                  <a:srgbClr val="B31126"/>
                </a:solidFill>
              </a:rPr>
              <a:t>Not Just a Headache!</a:t>
            </a:r>
            <a:endParaRPr sz="3544" b="1">
              <a:solidFill>
                <a:srgbClr val="B31126"/>
              </a:solidFill>
            </a:endParaRPr>
          </a:p>
          <a:p>
            <a:pPr marL="0" lvl="0" indent="0" algn="ctr" rtl="0">
              <a:lnSpc>
                <a:spcPct val="100000"/>
              </a:lnSpc>
              <a:spcBef>
                <a:spcPts val="0"/>
              </a:spcBef>
              <a:spcAft>
                <a:spcPts val="0"/>
              </a:spcAft>
              <a:buClr>
                <a:schemeClr val="dk1"/>
              </a:buClr>
              <a:buSzPct val="147945"/>
              <a:buFont typeface="Arial"/>
              <a:buNone/>
            </a:pPr>
            <a:endParaRPr sz="2433"/>
          </a:p>
        </p:txBody>
      </p:sp>
      <p:sp>
        <p:nvSpPr>
          <p:cNvPr id="39" name="Google Shape;39;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40" name="Google Shape;40;p1"/>
          <p:cNvSpPr txBox="1"/>
          <p:nvPr/>
        </p:nvSpPr>
        <p:spPr>
          <a:xfrm>
            <a:off x="2013900" y="3795050"/>
            <a:ext cx="5116200" cy="112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600"/>
              <a:buFont typeface="Arial"/>
              <a:buNone/>
            </a:pPr>
            <a:r>
              <a:rPr lang="en-US" sz="1533">
                <a:solidFill>
                  <a:schemeClr val="dk1"/>
                </a:solidFill>
              </a:rPr>
              <a:t>Cynthia Morris, MD</a:t>
            </a:r>
            <a:endParaRPr sz="1533">
              <a:solidFill>
                <a:schemeClr val="dk1"/>
              </a:solidFill>
            </a:endParaRPr>
          </a:p>
          <a:p>
            <a:pPr marL="0" lvl="0" indent="0" algn="ctr" rtl="0">
              <a:spcBef>
                <a:spcPts val="0"/>
              </a:spcBef>
              <a:spcAft>
                <a:spcPts val="0"/>
              </a:spcAft>
              <a:buClr>
                <a:schemeClr val="dk1"/>
              </a:buClr>
              <a:buSzPts val="3600"/>
              <a:buFont typeface="Arial"/>
              <a:buNone/>
            </a:pPr>
            <a:r>
              <a:rPr lang="en-US" sz="1533">
                <a:solidFill>
                  <a:schemeClr val="dk1"/>
                </a:solidFill>
              </a:rPr>
              <a:t>Assistant Professor of Pediatric Neurology</a:t>
            </a:r>
            <a:endParaRPr sz="1533">
              <a:solidFill>
                <a:schemeClr val="dk1"/>
              </a:solidFill>
            </a:endParaRPr>
          </a:p>
          <a:p>
            <a:pPr marL="0" lvl="0" indent="0" algn="ctr" rtl="0">
              <a:spcBef>
                <a:spcPts val="0"/>
              </a:spcBef>
              <a:spcAft>
                <a:spcPts val="0"/>
              </a:spcAft>
              <a:buClr>
                <a:schemeClr val="dk1"/>
              </a:buClr>
              <a:buSzPts val="3600"/>
              <a:buFont typeface="Arial"/>
              <a:buNone/>
            </a:pPr>
            <a:r>
              <a:rPr lang="en-US" sz="1533">
                <a:solidFill>
                  <a:schemeClr val="dk1"/>
                </a:solidFill>
              </a:rPr>
              <a:t>SSM Cardinal Glennon Children’s Hospital</a:t>
            </a:r>
            <a:endParaRPr sz="1533">
              <a:solidFill>
                <a:schemeClr val="dk1"/>
              </a:solidFill>
            </a:endParaRPr>
          </a:p>
          <a:p>
            <a:pPr marL="0" lvl="0" indent="0" algn="ctr" rtl="0">
              <a:spcBef>
                <a:spcPts val="0"/>
              </a:spcBef>
              <a:spcAft>
                <a:spcPts val="0"/>
              </a:spcAft>
              <a:buClr>
                <a:schemeClr val="dk1"/>
              </a:buClr>
              <a:buSzPts val="3600"/>
              <a:buFont typeface="Arial"/>
              <a:buNone/>
            </a:pPr>
            <a:r>
              <a:rPr lang="en-US" sz="1533">
                <a:solidFill>
                  <a:schemeClr val="dk1"/>
                </a:solidFill>
              </a:rPr>
              <a:t>St. Louis, MO</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f255145980_0_63"/>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Migraine prodrome and postdrome</a:t>
            </a:r>
            <a:endParaRPr sz="3200" b="1"/>
          </a:p>
        </p:txBody>
      </p:sp>
      <p:sp>
        <p:nvSpPr>
          <p:cNvPr id="107" name="Google Shape;107;g1f255145980_0_6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
        <p:nvSpPr>
          <p:cNvPr id="108" name="Google Shape;108;g1f255145980_0_63"/>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36550" algn="l" rtl="0">
              <a:spcBef>
                <a:spcPts val="1000"/>
              </a:spcBef>
              <a:spcAft>
                <a:spcPts val="0"/>
              </a:spcAft>
              <a:buClr>
                <a:srgbClr val="B31126"/>
              </a:buClr>
              <a:buSzPts val="2800"/>
              <a:buChar char="●"/>
            </a:pPr>
            <a:r>
              <a:rPr lang="en-US">
                <a:solidFill>
                  <a:schemeClr val="dk1"/>
                </a:solidFill>
              </a:rPr>
              <a:t>Kids can be symptomatic hours to days before and after their attacks</a:t>
            </a:r>
            <a:endParaRPr>
              <a:solidFill>
                <a:schemeClr val="dk1"/>
              </a:solidFill>
            </a:endParaRPr>
          </a:p>
          <a:p>
            <a:pPr marL="914400" lvl="1" indent="-406400" algn="l" rtl="0">
              <a:spcBef>
                <a:spcPts val="1000"/>
              </a:spcBef>
              <a:spcAft>
                <a:spcPts val="0"/>
              </a:spcAft>
              <a:buClr>
                <a:srgbClr val="B31126"/>
              </a:buClr>
              <a:buSzPts val="2800"/>
              <a:buFont typeface="Noto Sans Symbols"/>
              <a:buChar char="○"/>
            </a:pPr>
            <a:r>
              <a:rPr lang="en-US">
                <a:solidFill>
                  <a:schemeClr val="dk1"/>
                </a:solidFill>
              </a:rPr>
              <a:t>Prodrome: Fatigue, irritability, insomnia, diarrhea, trouble concentrating, neck stiffness, increased thirst/urination, anorexia, yawning</a:t>
            </a:r>
            <a:endParaRPr>
              <a:solidFill>
                <a:schemeClr val="dk1"/>
              </a:solidFill>
            </a:endParaRPr>
          </a:p>
          <a:p>
            <a:pPr marL="914400" lvl="1" indent="-406400" algn="l" rtl="0">
              <a:spcBef>
                <a:spcPts val="1000"/>
              </a:spcBef>
              <a:spcAft>
                <a:spcPts val="0"/>
              </a:spcAft>
              <a:buClr>
                <a:srgbClr val="B31126"/>
              </a:buClr>
              <a:buSzPts val="2800"/>
              <a:buFont typeface="Noto Sans Symbols"/>
              <a:buChar char="○"/>
            </a:pPr>
            <a:r>
              <a:rPr lang="en-US">
                <a:solidFill>
                  <a:schemeClr val="dk1"/>
                </a:solidFill>
              </a:rPr>
              <a:t>Postdrome: fatigue, difficulty concentrating, stiff neck, prolonged mild pain.</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0ff8903e17_0_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pic>
        <p:nvPicPr>
          <p:cNvPr id="115" name="Google Shape;115;g20ff8903e17_0_2"/>
          <p:cNvPicPr preferRelativeResize="0"/>
          <p:nvPr/>
        </p:nvPicPr>
        <p:blipFill>
          <a:blip r:embed="rId3">
            <a:alphaModFix/>
          </a:blip>
          <a:stretch>
            <a:fillRect/>
          </a:stretch>
        </p:blipFill>
        <p:spPr>
          <a:xfrm>
            <a:off x="574750" y="0"/>
            <a:ext cx="7994500" cy="6565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0e4259ff7f_0_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Common triggers</a:t>
            </a:r>
            <a:endParaRPr sz="3200" b="1"/>
          </a:p>
        </p:txBody>
      </p:sp>
      <p:sp>
        <p:nvSpPr>
          <p:cNvPr id="122" name="Google Shape;122;g20e4259ff7f_0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
        <p:nvSpPr>
          <p:cNvPr id="123" name="Google Shape;123;g20e4259ff7f_0_0"/>
          <p:cNvSpPr txBox="1">
            <a:spLocks noGrp="1"/>
          </p:cNvSpPr>
          <p:nvPr>
            <p:ph type="body" idx="1"/>
          </p:nvPr>
        </p:nvSpPr>
        <p:spPr>
          <a:xfrm>
            <a:off x="374650" y="1168400"/>
            <a:ext cx="3577200" cy="2744400"/>
          </a:xfrm>
          <a:prstGeom prst="rect">
            <a:avLst/>
          </a:prstGeom>
        </p:spPr>
        <p:txBody>
          <a:bodyPr spcFirstLastPara="1" wrap="square" lIns="91425" tIns="45700" rIns="91425" bIns="45700" anchor="t" anchorCtr="0">
            <a:normAutofit/>
          </a:bodyPr>
          <a:lstStyle/>
          <a:p>
            <a:pPr marL="342900" lvl="0" indent="-311150" algn="l" rtl="0">
              <a:spcBef>
                <a:spcPts val="0"/>
              </a:spcBef>
              <a:spcAft>
                <a:spcPts val="0"/>
              </a:spcAft>
              <a:buClr>
                <a:srgbClr val="B31126"/>
              </a:buClr>
              <a:buSzPts val="2400"/>
              <a:buChar char="●"/>
            </a:pPr>
            <a:r>
              <a:rPr lang="en-US" sz="2800">
                <a:solidFill>
                  <a:schemeClr val="dk1"/>
                </a:solidFill>
              </a:rPr>
              <a:t>Stress</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Weather change</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Loud sounds/bright lights</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Strong smells</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Exercise</a:t>
            </a:r>
            <a:endParaRPr sz="2800">
              <a:solidFill>
                <a:schemeClr val="dk1"/>
              </a:solidFill>
            </a:endParaRPr>
          </a:p>
        </p:txBody>
      </p:sp>
      <p:sp>
        <p:nvSpPr>
          <p:cNvPr id="124" name="Google Shape;124;g20e4259ff7f_0_0"/>
          <p:cNvSpPr txBox="1">
            <a:spLocks noGrp="1"/>
          </p:cNvSpPr>
          <p:nvPr>
            <p:ph type="body" idx="1"/>
          </p:nvPr>
        </p:nvSpPr>
        <p:spPr>
          <a:xfrm>
            <a:off x="3951850" y="1168400"/>
            <a:ext cx="3444600" cy="2694000"/>
          </a:xfrm>
          <a:prstGeom prst="rect">
            <a:avLst/>
          </a:prstGeom>
        </p:spPr>
        <p:txBody>
          <a:bodyPr spcFirstLastPara="1" wrap="square" lIns="91425" tIns="45700" rIns="91425" bIns="45700" anchor="t" anchorCtr="0">
            <a:normAutofit/>
          </a:bodyPr>
          <a:lstStyle/>
          <a:p>
            <a:pPr marL="342900" lvl="0" indent="-311150" algn="l" rtl="0">
              <a:spcBef>
                <a:spcPts val="0"/>
              </a:spcBef>
              <a:spcAft>
                <a:spcPts val="0"/>
              </a:spcAft>
              <a:buClr>
                <a:srgbClr val="B31126"/>
              </a:buClr>
              <a:buSzPts val="2400"/>
              <a:buChar char="●"/>
            </a:pPr>
            <a:r>
              <a:rPr lang="en-US" sz="2800">
                <a:solidFill>
                  <a:schemeClr val="dk1"/>
                </a:solidFill>
              </a:rPr>
              <a:t>Hormones</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Hunger</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Caffeine</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Medications</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Season changes</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Poor sleep</a:t>
            </a:r>
            <a:endParaRPr sz="2800">
              <a:solidFill>
                <a:schemeClr val="dk1"/>
              </a:solidFill>
            </a:endParaRPr>
          </a:p>
        </p:txBody>
      </p:sp>
      <p:sp>
        <p:nvSpPr>
          <p:cNvPr id="125" name="Google Shape;125;g20e4259ff7f_0_0"/>
          <p:cNvSpPr txBox="1"/>
          <p:nvPr/>
        </p:nvSpPr>
        <p:spPr>
          <a:xfrm>
            <a:off x="3062950" y="4459800"/>
            <a:ext cx="2288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rPr>
              <a:t>Etc, etc…</a:t>
            </a:r>
            <a:endParaRPr sz="2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0e4259ff7f_0_7"/>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Comorbidities: Anxiety and Depression</a:t>
            </a:r>
            <a:endParaRPr sz="3200" b="1"/>
          </a:p>
        </p:txBody>
      </p:sp>
      <p:sp>
        <p:nvSpPr>
          <p:cNvPr id="132" name="Google Shape;132;g20e4259ff7f_0_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
        <p:nvSpPr>
          <p:cNvPr id="133" name="Google Shape;133;g20e4259ff7f_0_7"/>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11150" algn="l" rtl="0">
              <a:spcBef>
                <a:spcPts val="0"/>
              </a:spcBef>
              <a:spcAft>
                <a:spcPts val="0"/>
              </a:spcAft>
              <a:buClr>
                <a:srgbClr val="B31126"/>
              </a:buClr>
              <a:buSzPts val="2400"/>
              <a:buChar char="●"/>
            </a:pPr>
            <a:r>
              <a:rPr lang="en-US" sz="2800">
                <a:solidFill>
                  <a:schemeClr val="dk1"/>
                </a:solidFill>
              </a:rPr>
              <a:t>Numerous studies note a significant association between primary headache disorders and anxiety/depression in children as young as 4 years of age</a:t>
            </a:r>
            <a:endParaRPr sz="2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0fbd6fd417_0_124"/>
          <p:cNvSpPr txBox="1">
            <a:spLocks noGrp="1"/>
          </p:cNvSpPr>
          <p:nvPr>
            <p:ph type="title"/>
          </p:nvPr>
        </p:nvSpPr>
        <p:spPr>
          <a:xfrm>
            <a:off x="722313" y="2395746"/>
            <a:ext cx="7772400" cy="995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3700"/>
              <a:t>We’ve made the diagnosis - </a:t>
            </a:r>
            <a:endParaRPr sz="3700"/>
          </a:p>
          <a:p>
            <a:pPr marL="0" lvl="0" indent="0" algn="ctr" rtl="0">
              <a:spcBef>
                <a:spcPts val="0"/>
              </a:spcBef>
              <a:spcAft>
                <a:spcPts val="0"/>
              </a:spcAft>
              <a:buNone/>
            </a:pPr>
            <a:r>
              <a:rPr lang="en-US" sz="3700"/>
              <a:t>now what?</a:t>
            </a:r>
            <a:endParaRPr sz="3700"/>
          </a:p>
        </p:txBody>
      </p:sp>
      <p:sp>
        <p:nvSpPr>
          <p:cNvPr id="140" name="Google Shape;140;g20fbd6fd417_0_12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f255145980_0_49"/>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Treatment</a:t>
            </a:r>
            <a:endParaRPr sz="3200" b="1"/>
          </a:p>
        </p:txBody>
      </p:sp>
      <p:sp>
        <p:nvSpPr>
          <p:cNvPr id="147" name="Google Shape;147;g1f255145980_0_4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
        <p:nvSpPr>
          <p:cNvPr id="148" name="Google Shape;148;g1f255145980_0_49"/>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11150" algn="l" rtl="0">
              <a:spcBef>
                <a:spcPts val="1000"/>
              </a:spcBef>
              <a:spcAft>
                <a:spcPts val="0"/>
              </a:spcAft>
              <a:buClr>
                <a:srgbClr val="B31126"/>
              </a:buClr>
              <a:buSzPts val="2400"/>
              <a:buChar char="●"/>
            </a:pPr>
            <a:r>
              <a:rPr lang="en-US" sz="2800">
                <a:solidFill>
                  <a:schemeClr val="dk1"/>
                </a:solidFill>
              </a:rPr>
              <a:t>Lifestyle optimization is a major part of overall headache management. </a:t>
            </a:r>
            <a:endParaRPr sz="28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Good water intake</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Regular meals</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Adequate sleep</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Regular exercise</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Stress regulation</a:t>
            </a:r>
            <a:endParaRPr sz="2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08d8ae5278_0_87"/>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Acute Treatment</a:t>
            </a:r>
            <a:endParaRPr sz="3200" b="1"/>
          </a:p>
        </p:txBody>
      </p:sp>
      <p:sp>
        <p:nvSpPr>
          <p:cNvPr id="155" name="Google Shape;155;g208d8ae5278_0_8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
        <p:nvSpPr>
          <p:cNvPr id="156" name="Google Shape;156;g208d8ae5278_0_87"/>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lnSpcReduction="10000"/>
          </a:bodyPr>
          <a:lstStyle/>
          <a:p>
            <a:pPr marL="342900" lvl="0" indent="-311150" algn="l" rtl="0">
              <a:lnSpc>
                <a:spcPct val="80000"/>
              </a:lnSpc>
              <a:spcBef>
                <a:spcPts val="1000"/>
              </a:spcBef>
              <a:spcAft>
                <a:spcPts val="0"/>
              </a:spcAft>
              <a:buClr>
                <a:srgbClr val="B31126"/>
              </a:buClr>
              <a:buSzPts val="2400"/>
              <a:buChar char="●"/>
            </a:pPr>
            <a:r>
              <a:rPr lang="en-US" sz="2800" dirty="0">
                <a:solidFill>
                  <a:schemeClr val="dk1"/>
                </a:solidFill>
              </a:rPr>
              <a:t>Often a combination of NSAID, Triptan, and nausea medication</a:t>
            </a:r>
            <a:endParaRPr sz="2800" dirty="0">
              <a:solidFill>
                <a:schemeClr val="dk1"/>
              </a:solidFill>
            </a:endParaRPr>
          </a:p>
          <a:p>
            <a:pPr marL="914400" lvl="1" indent="-381000" algn="l" rtl="0">
              <a:lnSpc>
                <a:spcPct val="80000"/>
              </a:lnSpc>
              <a:spcBef>
                <a:spcPts val="1000"/>
              </a:spcBef>
              <a:spcAft>
                <a:spcPts val="0"/>
              </a:spcAft>
              <a:buClr>
                <a:srgbClr val="B31126"/>
              </a:buClr>
              <a:buSzPts val="2400"/>
              <a:buFont typeface="Noto Sans Symbols"/>
              <a:buChar char="○"/>
            </a:pPr>
            <a:r>
              <a:rPr lang="en-US" sz="2400" dirty="0">
                <a:solidFill>
                  <a:schemeClr val="dk1"/>
                </a:solidFill>
              </a:rPr>
              <a:t>NSAID:   Ibuprofen, naproxen, diclofenac</a:t>
            </a:r>
            <a:endParaRPr sz="2400" dirty="0">
              <a:solidFill>
                <a:schemeClr val="dk1"/>
              </a:solidFill>
            </a:endParaRPr>
          </a:p>
          <a:p>
            <a:pPr marL="914400" lvl="1" indent="-381000" algn="l" rtl="0">
              <a:lnSpc>
                <a:spcPct val="80000"/>
              </a:lnSpc>
              <a:spcBef>
                <a:spcPts val="1000"/>
              </a:spcBef>
              <a:spcAft>
                <a:spcPts val="0"/>
              </a:spcAft>
              <a:buClr>
                <a:srgbClr val="B31126"/>
              </a:buClr>
              <a:buSzPts val="2400"/>
              <a:buFont typeface="Noto Sans Symbols"/>
              <a:buChar char="○"/>
            </a:pPr>
            <a:r>
              <a:rPr lang="en-US" sz="2400" dirty="0">
                <a:solidFill>
                  <a:schemeClr val="dk1"/>
                </a:solidFill>
              </a:rPr>
              <a:t>Triptans:  Imitrex, Maxalt, </a:t>
            </a:r>
            <a:r>
              <a:rPr lang="en-US" sz="2400" dirty="0" err="1">
                <a:solidFill>
                  <a:schemeClr val="dk1"/>
                </a:solidFill>
              </a:rPr>
              <a:t>Zomig</a:t>
            </a:r>
            <a:r>
              <a:rPr lang="en-US" sz="2400" dirty="0">
                <a:solidFill>
                  <a:schemeClr val="dk1"/>
                </a:solidFill>
              </a:rPr>
              <a:t>, </a:t>
            </a:r>
            <a:r>
              <a:rPr lang="en-US" sz="2400" dirty="0" err="1">
                <a:solidFill>
                  <a:schemeClr val="dk1"/>
                </a:solidFill>
              </a:rPr>
              <a:t>Axert</a:t>
            </a:r>
            <a:endParaRPr sz="2400" dirty="0">
              <a:solidFill>
                <a:schemeClr val="dk1"/>
              </a:solidFill>
            </a:endParaRPr>
          </a:p>
          <a:p>
            <a:pPr marL="914400" lvl="1" indent="-381000" algn="l" rtl="0">
              <a:lnSpc>
                <a:spcPct val="80000"/>
              </a:lnSpc>
              <a:spcBef>
                <a:spcPts val="1000"/>
              </a:spcBef>
              <a:spcAft>
                <a:spcPts val="0"/>
              </a:spcAft>
              <a:buClr>
                <a:srgbClr val="B31126"/>
              </a:buClr>
              <a:buSzPts val="2400"/>
              <a:buFont typeface="Noto Sans Symbols"/>
              <a:buChar char="○"/>
            </a:pPr>
            <a:r>
              <a:rPr lang="en-US" sz="2400" dirty="0">
                <a:solidFill>
                  <a:schemeClr val="dk1"/>
                </a:solidFill>
              </a:rPr>
              <a:t>Nausea:  Zofran (ondansetron),  Compazine, Reglan</a:t>
            </a:r>
            <a:endParaRPr sz="2400" dirty="0">
              <a:solidFill>
                <a:schemeClr val="dk1"/>
              </a:solidFill>
            </a:endParaRPr>
          </a:p>
          <a:p>
            <a:pPr marL="342900" lvl="0" indent="-311150" algn="l" rtl="0">
              <a:lnSpc>
                <a:spcPct val="80000"/>
              </a:lnSpc>
              <a:spcBef>
                <a:spcPts val="1000"/>
              </a:spcBef>
              <a:spcAft>
                <a:spcPts val="0"/>
              </a:spcAft>
              <a:buClr>
                <a:srgbClr val="B31126"/>
              </a:buClr>
              <a:buSzPts val="2400"/>
              <a:buChar char="●"/>
            </a:pPr>
            <a:r>
              <a:rPr lang="en-US" sz="2800" dirty="0">
                <a:solidFill>
                  <a:schemeClr val="dk1"/>
                </a:solidFill>
              </a:rPr>
              <a:t>Important to be given </a:t>
            </a:r>
            <a:r>
              <a:rPr lang="en-US" sz="2800" b="1" dirty="0">
                <a:solidFill>
                  <a:schemeClr val="dk1"/>
                </a:solidFill>
              </a:rPr>
              <a:t>near the onset </a:t>
            </a:r>
            <a:r>
              <a:rPr lang="en-US" sz="2800" dirty="0">
                <a:solidFill>
                  <a:schemeClr val="dk1"/>
                </a:solidFill>
              </a:rPr>
              <a:t>of a migraine attack for highest efficacy.</a:t>
            </a:r>
            <a:endParaRPr sz="2800" dirty="0">
              <a:solidFill>
                <a:schemeClr val="dk1"/>
              </a:solidFill>
            </a:endParaRPr>
          </a:p>
          <a:p>
            <a:pPr marL="914400" lvl="1" indent="-381000" algn="l" rtl="0">
              <a:lnSpc>
                <a:spcPct val="80000"/>
              </a:lnSpc>
              <a:spcBef>
                <a:spcPts val="1000"/>
              </a:spcBef>
              <a:spcAft>
                <a:spcPts val="0"/>
              </a:spcAft>
              <a:buClr>
                <a:srgbClr val="B31126"/>
              </a:buClr>
              <a:buSzPts val="2400"/>
              <a:buFont typeface="Noto Sans Symbols"/>
              <a:buChar char="○"/>
            </a:pPr>
            <a:r>
              <a:rPr lang="en-US" sz="2400" dirty="0">
                <a:solidFill>
                  <a:schemeClr val="dk1"/>
                </a:solidFill>
              </a:rPr>
              <a:t>Goal is headache freedom within an hour, allowing patients to return to regular activities.</a:t>
            </a:r>
            <a:endParaRPr sz="2400" dirty="0">
              <a:solidFill>
                <a:schemeClr val="dk1"/>
              </a:solidFill>
            </a:endParaRPr>
          </a:p>
          <a:p>
            <a:pPr marL="457200" lvl="0" indent="-406400" algn="l" rtl="0">
              <a:lnSpc>
                <a:spcPct val="80000"/>
              </a:lnSpc>
              <a:spcBef>
                <a:spcPts val="1000"/>
              </a:spcBef>
              <a:spcAft>
                <a:spcPts val="0"/>
              </a:spcAft>
              <a:buClr>
                <a:srgbClr val="B31126"/>
              </a:buClr>
              <a:buSzPts val="2800"/>
              <a:buChar char="●"/>
            </a:pPr>
            <a:r>
              <a:rPr lang="en-US" sz="2800" dirty="0">
                <a:solidFill>
                  <a:schemeClr val="dk1"/>
                </a:solidFill>
              </a:rPr>
              <a:t>Acute medications can generally be safely given at the same time, and may even work better than when taken alone</a:t>
            </a:r>
            <a:endParaRPr sz="2800" dirty="0">
              <a:solidFill>
                <a:schemeClr val="dk1"/>
              </a:solidFill>
            </a:endParaRPr>
          </a:p>
          <a:p>
            <a:pPr marL="0" lvl="0" indent="0" algn="l" rtl="0">
              <a:lnSpc>
                <a:spcPct val="80000"/>
              </a:lnSpc>
              <a:spcBef>
                <a:spcPts val="1000"/>
              </a:spcBef>
              <a:spcAft>
                <a:spcPts val="0"/>
              </a:spcAft>
              <a:buNone/>
            </a:pPr>
            <a:endParaRPr sz="2800"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08d8ae5278_0_94"/>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Preventive treatment</a:t>
            </a:r>
            <a:endParaRPr sz="3200" b="1"/>
          </a:p>
        </p:txBody>
      </p:sp>
      <p:sp>
        <p:nvSpPr>
          <p:cNvPr id="163" name="Google Shape;163;g208d8ae5278_0_9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
        <p:nvSpPr>
          <p:cNvPr id="164" name="Google Shape;164;g208d8ae5278_0_94"/>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fontScale="85000" lnSpcReduction="10000"/>
          </a:bodyPr>
          <a:lstStyle/>
          <a:p>
            <a:pPr marL="342900" lvl="0" indent="-309880" algn="l" rtl="0">
              <a:spcBef>
                <a:spcPts val="0"/>
              </a:spcBef>
              <a:spcAft>
                <a:spcPts val="0"/>
              </a:spcAft>
              <a:buClr>
                <a:srgbClr val="B31126"/>
              </a:buClr>
              <a:buSzPct val="87500"/>
              <a:buChar char="●"/>
            </a:pPr>
            <a:r>
              <a:rPr lang="en-US">
                <a:solidFill>
                  <a:schemeClr val="dk1"/>
                </a:solidFill>
              </a:rPr>
              <a:t>Students experiencing more than one headache a week or with particular disability due to headaches may also be started on a daily preventive medication</a:t>
            </a:r>
            <a:endParaRPr>
              <a:solidFill>
                <a:schemeClr val="dk1"/>
              </a:solidFill>
            </a:endParaRPr>
          </a:p>
          <a:p>
            <a:pPr marL="914400" lvl="1" indent="-379730" algn="l" rtl="0">
              <a:spcBef>
                <a:spcPts val="1000"/>
              </a:spcBef>
              <a:spcAft>
                <a:spcPts val="0"/>
              </a:spcAft>
              <a:buClr>
                <a:srgbClr val="B31126"/>
              </a:buClr>
              <a:buSzPct val="100000"/>
              <a:buFont typeface="Noto Sans Symbols"/>
              <a:buChar char="○"/>
            </a:pPr>
            <a:r>
              <a:rPr lang="en-US">
                <a:solidFill>
                  <a:schemeClr val="dk1"/>
                </a:solidFill>
              </a:rPr>
              <a:t>These are taken on a scheduled basis every day regardless if the patient has a headache, with the goal of decreasing the total number of headaches.</a:t>
            </a:r>
            <a:endParaRPr>
              <a:solidFill>
                <a:schemeClr val="dk1"/>
              </a:solidFill>
            </a:endParaRPr>
          </a:p>
          <a:p>
            <a:pPr marL="914400" lvl="1" indent="-379730" algn="l" rtl="0">
              <a:spcBef>
                <a:spcPts val="1000"/>
              </a:spcBef>
              <a:spcAft>
                <a:spcPts val="0"/>
              </a:spcAft>
              <a:buClr>
                <a:srgbClr val="B31126"/>
              </a:buClr>
              <a:buSzPct val="100000"/>
              <a:buFont typeface="Noto Sans Symbols"/>
              <a:buChar char="○"/>
            </a:pPr>
            <a:r>
              <a:rPr lang="en-US">
                <a:solidFill>
                  <a:schemeClr val="dk1"/>
                </a:solidFill>
              </a:rPr>
              <a:t>Long list, including supplements, prescription, and injections</a:t>
            </a:r>
            <a:endParaRPr>
              <a:solidFill>
                <a:schemeClr val="dk1"/>
              </a:solidFill>
            </a:endParaRPr>
          </a:p>
          <a:p>
            <a:pPr marL="0" lvl="0" indent="0" algn="l" rtl="0">
              <a:spcBef>
                <a:spcPts val="0"/>
              </a:spcBef>
              <a:spcAft>
                <a:spcPts val="0"/>
              </a:spcAft>
              <a:buNone/>
            </a:pPr>
            <a:endParaRPr>
              <a:solidFill>
                <a:schemeClr val="dk1"/>
              </a:solidFill>
            </a:endParaRPr>
          </a:p>
          <a:p>
            <a:pPr marL="342900" lvl="0" indent="-309880" algn="l" rtl="0">
              <a:spcBef>
                <a:spcPts val="0"/>
              </a:spcBef>
              <a:spcAft>
                <a:spcPts val="0"/>
              </a:spcAft>
              <a:buClr>
                <a:srgbClr val="B31126"/>
              </a:buClr>
              <a:buSzPct val="87500"/>
              <a:buChar char="●"/>
            </a:pPr>
            <a:r>
              <a:rPr lang="en-US">
                <a:solidFill>
                  <a:schemeClr val="dk1"/>
                </a:solidFill>
              </a:rPr>
              <a:t>Non-medication treatments: physical therapy, cognitive behavioral therapy (CBT), acupuncture</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0fbd6fd417_0_71"/>
          <p:cNvSpPr txBox="1">
            <a:spLocks noGrp="1"/>
          </p:cNvSpPr>
          <p:nvPr>
            <p:ph type="title"/>
          </p:nvPr>
        </p:nvSpPr>
        <p:spPr>
          <a:xfrm>
            <a:off x="722313" y="2395746"/>
            <a:ext cx="7772400" cy="9957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sz="4000"/>
              <a:t>Migraines in school</a:t>
            </a:r>
            <a:endParaRPr sz="4000"/>
          </a:p>
        </p:txBody>
      </p:sp>
      <p:sp>
        <p:nvSpPr>
          <p:cNvPr id="171" name="Google Shape;171;g20fbd6fd417_0_7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f255145980_0_21"/>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What makes school hard with migraine?</a:t>
            </a:r>
            <a:endParaRPr sz="3200" b="1"/>
          </a:p>
        </p:txBody>
      </p:sp>
      <p:sp>
        <p:nvSpPr>
          <p:cNvPr id="178" name="Google Shape;178;g1f255145980_0_2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
        <p:nvSpPr>
          <p:cNvPr id="179" name="Google Shape;179;g1f255145980_0_21"/>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11150" algn="l" rtl="0">
              <a:spcBef>
                <a:spcPts val="0"/>
              </a:spcBef>
              <a:spcAft>
                <a:spcPts val="0"/>
              </a:spcAft>
              <a:buClr>
                <a:srgbClr val="B31126"/>
              </a:buClr>
              <a:buSzPts val="2400"/>
              <a:buChar char="●"/>
            </a:pPr>
            <a:r>
              <a:rPr lang="en-US" sz="2800">
                <a:solidFill>
                  <a:schemeClr val="dk1"/>
                </a:solidFill>
              </a:rPr>
              <a:t>Early start times</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Lights and noise</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Unpredictability</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Limitations to drink/food access</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Screen time</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Academic stress</a:t>
            </a:r>
            <a:endParaRPr sz="2800">
              <a:solidFill>
                <a:schemeClr val="dk1"/>
              </a:solidFill>
            </a:endParaRPr>
          </a:p>
          <a:p>
            <a:pPr marL="342900" lvl="0" indent="-311150" algn="l" rtl="0">
              <a:spcBef>
                <a:spcPts val="0"/>
              </a:spcBef>
              <a:spcAft>
                <a:spcPts val="0"/>
              </a:spcAft>
              <a:buClr>
                <a:srgbClr val="B31126"/>
              </a:buClr>
              <a:buSzPts val="2400"/>
              <a:buChar char="●"/>
            </a:pPr>
            <a:r>
              <a:rPr lang="en-US" sz="2800">
                <a:solidFill>
                  <a:schemeClr val="dk1"/>
                </a:solidFill>
              </a:rPr>
              <a:t>Bullying/social stressors</a:t>
            </a:r>
            <a:endParaRPr sz="2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title"/>
          </p:nvPr>
        </p:nvSpPr>
        <p:spPr>
          <a:xfrm>
            <a:off x="457200" y="218166"/>
            <a:ext cx="5037748" cy="75004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B31126"/>
              </a:buClr>
              <a:buSzPts val="2800"/>
              <a:buFont typeface="Arial"/>
              <a:buNone/>
            </a:pPr>
            <a:r>
              <a:rPr lang="en-US" sz="3200" b="1"/>
              <a:t>Disclosure</a:t>
            </a:r>
            <a:endParaRPr sz="3200" b="1"/>
          </a:p>
        </p:txBody>
      </p:sp>
      <p:sp>
        <p:nvSpPr>
          <p:cNvPr id="46" name="Google Shape;46;p2"/>
          <p:cNvSpPr txBox="1">
            <a:spLocks noGrp="1"/>
          </p:cNvSpPr>
          <p:nvPr>
            <p:ph type="body" idx="1"/>
          </p:nvPr>
        </p:nvSpPr>
        <p:spPr>
          <a:xfrm>
            <a:off x="457200" y="1156060"/>
            <a:ext cx="8229600" cy="4375607"/>
          </a:xfrm>
          <a:prstGeom prst="rect">
            <a:avLst/>
          </a:prstGeom>
          <a:noFill/>
          <a:ln>
            <a:noFill/>
          </a:ln>
        </p:spPr>
        <p:txBody>
          <a:bodyPr spcFirstLastPara="1" wrap="square" lIns="91425" tIns="45700" rIns="91425" bIns="45700" anchor="t" anchorCtr="0">
            <a:normAutofit/>
          </a:bodyPr>
          <a:lstStyle/>
          <a:p>
            <a:pPr marL="342900" lvl="0" indent="-336550" algn="l" rtl="0">
              <a:lnSpc>
                <a:spcPct val="100000"/>
              </a:lnSpc>
              <a:spcBef>
                <a:spcPts val="0"/>
              </a:spcBef>
              <a:spcAft>
                <a:spcPts val="0"/>
              </a:spcAft>
              <a:buSzPts val="2800"/>
              <a:buChar char="●"/>
            </a:pPr>
            <a:r>
              <a:rPr lang="en-US" sz="2800"/>
              <a:t>I have no relevant financial relationships to disclose. </a:t>
            </a:r>
            <a:endParaRPr sz="2800">
              <a:solidFill>
                <a:srgbClr val="031948"/>
              </a:solidFill>
            </a:endParaRPr>
          </a:p>
        </p:txBody>
      </p:sp>
      <p:sp>
        <p:nvSpPr>
          <p:cNvPr id="47" name="Google Shape;47;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0e4259ff7f_0_28"/>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Most important way school can help?</a:t>
            </a:r>
            <a:endParaRPr sz="3200" b="1"/>
          </a:p>
        </p:txBody>
      </p:sp>
      <p:sp>
        <p:nvSpPr>
          <p:cNvPr id="186" name="Google Shape;186;g20e4259ff7f_0_2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
        <p:nvSpPr>
          <p:cNvPr id="187" name="Google Shape;187;g20e4259ff7f_0_28"/>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11150" algn="l" rtl="0">
              <a:spcBef>
                <a:spcPts val="1000"/>
              </a:spcBef>
              <a:spcAft>
                <a:spcPts val="0"/>
              </a:spcAft>
              <a:buClr>
                <a:srgbClr val="B31126"/>
              </a:buClr>
              <a:buSzPts val="2400"/>
              <a:buChar char="●"/>
            </a:pPr>
            <a:r>
              <a:rPr lang="en-US" sz="2800" b="1" i="1" dirty="0">
                <a:solidFill>
                  <a:schemeClr val="dk1"/>
                </a:solidFill>
              </a:rPr>
              <a:t>Believe your students when they complain of headaches</a:t>
            </a:r>
          </a:p>
          <a:p>
            <a:pPr marL="800100" lvl="1" indent="-311150">
              <a:spcBef>
                <a:spcPts val="1000"/>
              </a:spcBef>
              <a:buClr>
                <a:srgbClr val="B31126"/>
              </a:buClr>
              <a:buSzPts val="2400"/>
              <a:buChar char="●"/>
            </a:pPr>
            <a:r>
              <a:rPr lang="en-US" sz="2400" dirty="0">
                <a:solidFill>
                  <a:schemeClr val="dk1"/>
                </a:solidFill>
              </a:rPr>
              <a:t>Migraine is often a “ silent” disease with no testable outward findings, so child reported pain may be doubted, leading to shame and frustration.</a:t>
            </a:r>
          </a:p>
          <a:p>
            <a:pPr marL="342900" lvl="0" indent="-311150" algn="l" rtl="0">
              <a:spcBef>
                <a:spcPts val="1000"/>
              </a:spcBef>
              <a:spcAft>
                <a:spcPts val="0"/>
              </a:spcAft>
              <a:buClr>
                <a:srgbClr val="B31126"/>
              </a:buClr>
              <a:buSzPts val="2400"/>
              <a:buChar char="●"/>
            </a:pPr>
            <a:r>
              <a:rPr lang="en-US" sz="2800" dirty="0">
                <a:solidFill>
                  <a:schemeClr val="dk1"/>
                </a:solidFill>
              </a:rPr>
              <a:t>Clinical judgement is allowed, of course, but err on the side of benefit of the doubt</a:t>
            </a:r>
          </a:p>
          <a:p>
            <a:pPr marL="914400" lvl="1" indent="-381000" algn="l" rtl="0">
              <a:spcBef>
                <a:spcPts val="1000"/>
              </a:spcBef>
              <a:spcAft>
                <a:spcPts val="0"/>
              </a:spcAft>
              <a:buClr>
                <a:srgbClr val="B31126"/>
              </a:buClr>
              <a:buSzPts val="2400"/>
              <a:buFont typeface="Noto Sans Symbols"/>
              <a:buChar char="○"/>
            </a:pPr>
            <a:endParaRPr lang="en-US" sz="2400"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0c7d149573_0_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How the school can help</a:t>
            </a:r>
            <a:endParaRPr sz="3200" b="1"/>
          </a:p>
        </p:txBody>
      </p:sp>
      <p:sp>
        <p:nvSpPr>
          <p:cNvPr id="194" name="Google Shape;194;g20c7d149573_0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
        <p:nvSpPr>
          <p:cNvPr id="195" name="Google Shape;195;g20c7d149573_0_0"/>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fontScale="92500" lnSpcReduction="20000"/>
          </a:bodyPr>
          <a:lstStyle/>
          <a:p>
            <a:pPr marL="342900" lvl="0" indent="-323215" algn="l" rtl="0">
              <a:spcBef>
                <a:spcPts val="1000"/>
              </a:spcBef>
              <a:spcAft>
                <a:spcPts val="0"/>
              </a:spcAft>
              <a:buClr>
                <a:srgbClr val="B31126"/>
              </a:buClr>
              <a:buSzPct val="87500"/>
              <a:buChar char="●"/>
            </a:pPr>
            <a:r>
              <a:rPr lang="en-US">
                <a:solidFill>
                  <a:schemeClr val="dk1"/>
                </a:solidFill>
              </a:rPr>
              <a:t>Be supportive of lifestyle factors</a:t>
            </a:r>
            <a:endParaRPr>
              <a:solidFill>
                <a:schemeClr val="dk1"/>
              </a:solidFill>
            </a:endParaRPr>
          </a:p>
          <a:p>
            <a:pPr marL="914400" lvl="1" indent="-393065" algn="l" rtl="0">
              <a:spcBef>
                <a:spcPts val="1000"/>
              </a:spcBef>
              <a:spcAft>
                <a:spcPts val="0"/>
              </a:spcAft>
              <a:buClr>
                <a:srgbClr val="B31126"/>
              </a:buClr>
              <a:buSzPct val="100000"/>
              <a:buFont typeface="Noto Sans Symbols"/>
              <a:buChar char="○"/>
            </a:pPr>
            <a:r>
              <a:rPr lang="en-US">
                <a:solidFill>
                  <a:schemeClr val="dk1"/>
                </a:solidFill>
              </a:rPr>
              <a:t>Allow carrying water bottles</a:t>
            </a:r>
            <a:endParaRPr>
              <a:solidFill>
                <a:schemeClr val="dk1"/>
              </a:solidFill>
            </a:endParaRPr>
          </a:p>
          <a:p>
            <a:pPr marL="914400" lvl="1" indent="-393065" algn="l" rtl="0">
              <a:spcBef>
                <a:spcPts val="1000"/>
              </a:spcBef>
              <a:spcAft>
                <a:spcPts val="0"/>
              </a:spcAft>
              <a:buClr>
                <a:srgbClr val="B31126"/>
              </a:buClr>
              <a:buSzPct val="100000"/>
              <a:buFont typeface="Noto Sans Symbols"/>
              <a:buChar char="○"/>
            </a:pPr>
            <a:r>
              <a:rPr lang="en-US">
                <a:solidFill>
                  <a:schemeClr val="dk1"/>
                </a:solidFill>
              </a:rPr>
              <a:t>Let parents access school menus - can send lunch on days students might not like the lunch</a:t>
            </a:r>
            <a:endParaRPr>
              <a:solidFill>
                <a:schemeClr val="dk1"/>
              </a:solidFill>
            </a:endParaRPr>
          </a:p>
          <a:p>
            <a:pPr marL="457200" lvl="0" indent="-393065" algn="l" rtl="0">
              <a:spcBef>
                <a:spcPts val="1000"/>
              </a:spcBef>
              <a:spcAft>
                <a:spcPts val="0"/>
              </a:spcAft>
              <a:buClr>
                <a:srgbClr val="B31126"/>
              </a:buClr>
              <a:buSzPct val="87500"/>
              <a:buChar char="●"/>
            </a:pPr>
            <a:r>
              <a:rPr lang="en-US">
                <a:solidFill>
                  <a:schemeClr val="dk1"/>
                </a:solidFill>
              </a:rPr>
              <a:t>Open informative communication</a:t>
            </a:r>
            <a:endParaRPr>
              <a:solidFill>
                <a:schemeClr val="dk1"/>
              </a:solidFill>
            </a:endParaRPr>
          </a:p>
          <a:p>
            <a:pPr marL="914400" lvl="1" indent="-393065" algn="l" rtl="0">
              <a:spcBef>
                <a:spcPts val="1000"/>
              </a:spcBef>
              <a:spcAft>
                <a:spcPts val="0"/>
              </a:spcAft>
              <a:buClr>
                <a:srgbClr val="B31126"/>
              </a:buClr>
              <a:buSzPct val="100000"/>
              <a:buFont typeface="Noto Sans Symbols"/>
              <a:buChar char="○"/>
            </a:pPr>
            <a:r>
              <a:rPr lang="en-US">
                <a:solidFill>
                  <a:schemeClr val="dk1"/>
                </a:solidFill>
              </a:rPr>
              <a:t>Let families know if students aren’t eating well, falling asleep in class, feel fatigued</a:t>
            </a:r>
            <a:endParaRPr>
              <a:solidFill>
                <a:schemeClr val="dk1"/>
              </a:solidFill>
            </a:endParaRPr>
          </a:p>
          <a:p>
            <a:pPr marL="457200" lvl="0" indent="-393065" algn="l" rtl="0">
              <a:spcBef>
                <a:spcPts val="1000"/>
              </a:spcBef>
              <a:spcAft>
                <a:spcPts val="0"/>
              </a:spcAft>
              <a:buClr>
                <a:srgbClr val="B31126"/>
              </a:buClr>
              <a:buSzPct val="87500"/>
              <a:buChar char="●"/>
            </a:pPr>
            <a:r>
              <a:rPr lang="en-US">
                <a:solidFill>
                  <a:schemeClr val="dk1"/>
                </a:solidFill>
              </a:rPr>
              <a:t>Stress management</a:t>
            </a:r>
            <a:endParaRPr>
              <a:solidFill>
                <a:schemeClr val="dk1"/>
              </a:solidFill>
            </a:endParaRPr>
          </a:p>
          <a:p>
            <a:pPr marL="914400" lvl="1" indent="-393065" algn="l" rtl="0">
              <a:spcBef>
                <a:spcPts val="1000"/>
              </a:spcBef>
              <a:spcAft>
                <a:spcPts val="0"/>
              </a:spcAft>
              <a:buClr>
                <a:srgbClr val="B31126"/>
              </a:buClr>
              <a:buSzPct val="100000"/>
              <a:buFont typeface="Noto Sans Symbols"/>
              <a:buChar char="○"/>
            </a:pPr>
            <a:r>
              <a:rPr lang="en-US">
                <a:solidFill>
                  <a:schemeClr val="dk1"/>
                </a:solidFill>
              </a:rPr>
              <a:t>Check in at particularly stressful times</a:t>
            </a:r>
            <a:endParaRPr>
              <a:solidFill>
                <a:schemeClr val="dk1"/>
              </a:solidFill>
            </a:endParaRPr>
          </a:p>
          <a:p>
            <a:pPr marL="914400" lvl="1" indent="-393065" algn="l" rtl="0">
              <a:spcBef>
                <a:spcPts val="1000"/>
              </a:spcBef>
              <a:spcAft>
                <a:spcPts val="0"/>
              </a:spcAft>
              <a:buClr>
                <a:srgbClr val="B31126"/>
              </a:buClr>
              <a:buSzPct val="100000"/>
              <a:buFont typeface="Noto Sans Symbols"/>
              <a:buChar char="○"/>
            </a:pPr>
            <a:r>
              <a:rPr lang="en-US">
                <a:solidFill>
                  <a:schemeClr val="dk1"/>
                </a:solidFill>
              </a:rPr>
              <a:t>Involve school counselors if needed</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0c7d149573_0_7"/>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Accommodations</a:t>
            </a:r>
            <a:endParaRPr sz="3200" b="1"/>
          </a:p>
        </p:txBody>
      </p:sp>
      <p:sp>
        <p:nvSpPr>
          <p:cNvPr id="202" name="Google Shape;202;g20c7d149573_0_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
        <p:nvSpPr>
          <p:cNvPr id="203" name="Google Shape;203;g20c7d149573_0_7"/>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11150" algn="l" rtl="0">
              <a:spcBef>
                <a:spcPts val="1000"/>
              </a:spcBef>
              <a:spcAft>
                <a:spcPts val="0"/>
              </a:spcAft>
              <a:buClr>
                <a:srgbClr val="B31126"/>
              </a:buClr>
              <a:buSzPts val="2400"/>
              <a:buChar char="●"/>
            </a:pPr>
            <a:r>
              <a:rPr lang="en-US" sz="2800">
                <a:solidFill>
                  <a:schemeClr val="dk1"/>
                </a:solidFill>
              </a:rPr>
              <a:t>Follow student specific accommodations:</a:t>
            </a:r>
            <a:endParaRPr sz="28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Allow wearing sunglasses</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Excuse from noisy/loud rooms during migraine attack</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Quiet testing rooms</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Allow to rest after taking medications</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Breaks during testing/modified homework load/schedule</a:t>
            </a:r>
            <a:endParaRPr sz="26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0e4259ff7f_0_14"/>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Follow acute treatment plan</a:t>
            </a:r>
            <a:endParaRPr sz="3200" b="1"/>
          </a:p>
        </p:txBody>
      </p:sp>
      <p:sp>
        <p:nvSpPr>
          <p:cNvPr id="210" name="Google Shape;210;g20e4259ff7f_0_1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
        <p:nvSpPr>
          <p:cNvPr id="211" name="Google Shape;211;g20e4259ff7f_0_14"/>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Autofit/>
          </a:bodyPr>
          <a:lstStyle/>
          <a:p>
            <a:pPr marL="342900" lvl="0" indent="-289560" algn="l" rtl="0">
              <a:lnSpc>
                <a:spcPct val="90000"/>
              </a:lnSpc>
              <a:spcBef>
                <a:spcPts val="1000"/>
              </a:spcBef>
              <a:spcAft>
                <a:spcPts val="0"/>
              </a:spcAft>
              <a:buClr>
                <a:srgbClr val="B31126"/>
              </a:buClr>
              <a:buSzPts val="2060"/>
              <a:buChar char="●"/>
            </a:pPr>
            <a:r>
              <a:rPr lang="en-US" sz="2340">
                <a:solidFill>
                  <a:schemeClr val="dk1"/>
                </a:solidFill>
              </a:rPr>
              <a:t>Acute medications should be given as close to pain onset as possible</a:t>
            </a:r>
            <a:endParaRPr sz="2340">
              <a:solidFill>
                <a:schemeClr val="dk1"/>
              </a:solidFill>
            </a:endParaRPr>
          </a:p>
          <a:p>
            <a:pPr marL="914400" lvl="1" indent="-359410" algn="l" rtl="0">
              <a:lnSpc>
                <a:spcPct val="90000"/>
              </a:lnSpc>
              <a:spcBef>
                <a:spcPts val="1000"/>
              </a:spcBef>
              <a:spcAft>
                <a:spcPts val="0"/>
              </a:spcAft>
              <a:buClr>
                <a:srgbClr val="B31126"/>
              </a:buClr>
              <a:buSzPts val="2060"/>
              <a:buFont typeface="Noto Sans Symbols"/>
              <a:buChar char="○"/>
            </a:pPr>
            <a:r>
              <a:rPr lang="en-US" sz="2060">
                <a:solidFill>
                  <a:schemeClr val="dk1"/>
                </a:solidFill>
              </a:rPr>
              <a:t>Medications are less effective given later, don’t wait until pain is severe or more time has passed to medicate. </a:t>
            </a:r>
            <a:endParaRPr sz="2060">
              <a:solidFill>
                <a:schemeClr val="dk1"/>
              </a:solidFill>
            </a:endParaRPr>
          </a:p>
          <a:p>
            <a:pPr marL="457200" lvl="0" indent="-359410" algn="l" rtl="0">
              <a:lnSpc>
                <a:spcPct val="90000"/>
              </a:lnSpc>
              <a:spcBef>
                <a:spcPts val="1000"/>
              </a:spcBef>
              <a:spcAft>
                <a:spcPts val="0"/>
              </a:spcAft>
              <a:buClr>
                <a:srgbClr val="B31126"/>
              </a:buClr>
              <a:buSzPts val="2060"/>
              <a:buChar char="●"/>
            </a:pPr>
            <a:r>
              <a:rPr lang="en-US" sz="2340">
                <a:solidFill>
                  <a:schemeClr val="dk1"/>
                </a:solidFill>
              </a:rPr>
              <a:t>Allow at least 15-30 minutes after giving medications. </a:t>
            </a:r>
            <a:endParaRPr sz="2340">
              <a:solidFill>
                <a:schemeClr val="dk1"/>
              </a:solidFill>
            </a:endParaRPr>
          </a:p>
          <a:p>
            <a:pPr marL="914400" lvl="1" indent="-358775" algn="l" rtl="0">
              <a:lnSpc>
                <a:spcPct val="90000"/>
              </a:lnSpc>
              <a:spcBef>
                <a:spcPts val="1000"/>
              </a:spcBef>
              <a:spcAft>
                <a:spcPts val="0"/>
              </a:spcAft>
              <a:buClr>
                <a:srgbClr val="B31126"/>
              </a:buClr>
              <a:buSzPts val="2050"/>
              <a:buFont typeface="Noto Sans Symbols"/>
              <a:buChar char="○"/>
            </a:pPr>
            <a:r>
              <a:rPr lang="en-US" sz="2050">
                <a:solidFill>
                  <a:schemeClr val="dk1"/>
                </a:solidFill>
              </a:rPr>
              <a:t>If treated appropriately, often students can return to class</a:t>
            </a:r>
            <a:endParaRPr sz="2050">
              <a:solidFill>
                <a:schemeClr val="dk1"/>
              </a:solidFill>
            </a:endParaRPr>
          </a:p>
          <a:p>
            <a:pPr marL="457200" lvl="0" indent="-359410" algn="l" rtl="0">
              <a:lnSpc>
                <a:spcPct val="90000"/>
              </a:lnSpc>
              <a:spcBef>
                <a:spcPts val="1000"/>
              </a:spcBef>
              <a:spcAft>
                <a:spcPts val="0"/>
              </a:spcAft>
              <a:buClr>
                <a:srgbClr val="B31126"/>
              </a:buClr>
              <a:buSzPts val="2060"/>
              <a:buChar char="●"/>
            </a:pPr>
            <a:r>
              <a:rPr lang="en-US" sz="2340">
                <a:solidFill>
                  <a:schemeClr val="dk1"/>
                </a:solidFill>
              </a:rPr>
              <a:t>Look for patterns in frequent fliers</a:t>
            </a:r>
            <a:endParaRPr sz="2340">
              <a:solidFill>
                <a:schemeClr val="dk1"/>
              </a:solidFill>
            </a:endParaRPr>
          </a:p>
          <a:p>
            <a:pPr marL="914400" lvl="1" indent="-359410" algn="l" rtl="0">
              <a:lnSpc>
                <a:spcPct val="90000"/>
              </a:lnSpc>
              <a:spcBef>
                <a:spcPts val="1000"/>
              </a:spcBef>
              <a:spcAft>
                <a:spcPts val="0"/>
              </a:spcAft>
              <a:buClr>
                <a:srgbClr val="B31126"/>
              </a:buClr>
              <a:buSzPts val="2060"/>
              <a:buFont typeface="Noto Sans Symbols"/>
              <a:buChar char="○"/>
            </a:pPr>
            <a:r>
              <a:rPr lang="en-US" sz="2060">
                <a:solidFill>
                  <a:schemeClr val="dk1"/>
                </a:solidFill>
              </a:rPr>
              <a:t>Any particular time of day, how often taking pain medications, key associated symptoms, impact on school performance, bullying, anxiety, SI</a:t>
            </a:r>
            <a:endParaRPr sz="2060">
              <a:solidFill>
                <a:schemeClr val="dk1"/>
              </a:solidFill>
            </a:endParaRPr>
          </a:p>
          <a:p>
            <a:pPr marL="457200" lvl="0" indent="-377190" algn="l" rtl="0">
              <a:lnSpc>
                <a:spcPct val="90000"/>
              </a:lnSpc>
              <a:spcBef>
                <a:spcPts val="1000"/>
              </a:spcBef>
              <a:spcAft>
                <a:spcPts val="0"/>
              </a:spcAft>
              <a:buClr>
                <a:srgbClr val="B31126"/>
              </a:buClr>
              <a:buSzPts val="2340"/>
              <a:buChar char="●"/>
            </a:pPr>
            <a:r>
              <a:rPr lang="en-US" sz="2340">
                <a:solidFill>
                  <a:schemeClr val="dk1"/>
                </a:solidFill>
              </a:rPr>
              <a:t>Vomiting is often part of migraine, and generally not due to an infectious cause</a:t>
            </a:r>
            <a:endParaRPr sz="2340">
              <a:solidFill>
                <a:schemeClr val="dk1"/>
              </a:solidFill>
            </a:endParaRPr>
          </a:p>
          <a:p>
            <a:pPr marL="914400" lvl="1" indent="-341630" algn="l" rtl="0">
              <a:lnSpc>
                <a:spcPct val="90000"/>
              </a:lnSpc>
              <a:spcBef>
                <a:spcPts val="1000"/>
              </a:spcBef>
              <a:spcAft>
                <a:spcPts val="0"/>
              </a:spcAft>
              <a:buClr>
                <a:srgbClr val="B31126"/>
              </a:buClr>
              <a:buSzPts val="1780"/>
              <a:buFont typeface="Noto Sans Symbols"/>
              <a:buChar char="○"/>
            </a:pPr>
            <a:r>
              <a:rPr lang="en-US" sz="2060">
                <a:solidFill>
                  <a:schemeClr val="dk1"/>
                </a:solidFill>
              </a:rPr>
              <a:t>Should not be sent home for this</a:t>
            </a:r>
            <a:endParaRPr sz="206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dd40ca6086_0_1"/>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Non-medication options for nausea</a:t>
            </a:r>
            <a:endParaRPr sz="3200" b="1"/>
          </a:p>
        </p:txBody>
      </p:sp>
      <p:sp>
        <p:nvSpPr>
          <p:cNvPr id="218" name="Google Shape;218;g1dd40ca6086_0_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
        <p:nvSpPr>
          <p:cNvPr id="219" name="Google Shape;219;g1dd40ca6086_0_1"/>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36550" algn="l" rtl="0">
              <a:spcBef>
                <a:spcPts val="1000"/>
              </a:spcBef>
              <a:spcAft>
                <a:spcPts val="0"/>
              </a:spcAft>
              <a:buClr>
                <a:srgbClr val="B31126"/>
              </a:buClr>
              <a:buSzPts val="2800"/>
              <a:buChar char="●"/>
            </a:pPr>
            <a:r>
              <a:rPr lang="en-US" sz="2800">
                <a:solidFill>
                  <a:schemeClr val="dk1"/>
                </a:solidFill>
              </a:rPr>
              <a:t>Huge problem for many patients, at times more disabling than the headache itself</a:t>
            </a:r>
            <a:endParaRPr sz="2800">
              <a:solidFill>
                <a:schemeClr val="dk1"/>
              </a:solidFill>
            </a:endParaRPr>
          </a:p>
          <a:p>
            <a:pPr marL="342900" lvl="0" indent="-336550" algn="l" rtl="0">
              <a:spcBef>
                <a:spcPts val="1000"/>
              </a:spcBef>
              <a:spcAft>
                <a:spcPts val="0"/>
              </a:spcAft>
              <a:buClr>
                <a:srgbClr val="B31126"/>
              </a:buClr>
              <a:buSzPts val="2800"/>
              <a:buChar char="●"/>
            </a:pPr>
            <a:r>
              <a:rPr lang="en-US" sz="2800">
                <a:solidFill>
                  <a:schemeClr val="dk1"/>
                </a:solidFill>
              </a:rPr>
              <a:t>Aromatherapy</a:t>
            </a:r>
            <a:endParaRPr sz="2800">
              <a:solidFill>
                <a:schemeClr val="dk1"/>
              </a:solidFill>
            </a:endParaRPr>
          </a:p>
          <a:p>
            <a:pPr marL="742950" lvl="1" indent="-260350" algn="l" rtl="0">
              <a:spcBef>
                <a:spcPts val="1000"/>
              </a:spcBef>
              <a:spcAft>
                <a:spcPts val="0"/>
              </a:spcAft>
              <a:buClr>
                <a:srgbClr val="B31126"/>
              </a:buClr>
              <a:buSzPts val="2400"/>
              <a:buFont typeface="Noto Sans Symbols"/>
              <a:buChar char="○"/>
            </a:pPr>
            <a:r>
              <a:rPr lang="en-US" sz="2400">
                <a:solidFill>
                  <a:schemeClr val="dk1"/>
                </a:solidFill>
              </a:rPr>
              <a:t>Peppermint and lavender</a:t>
            </a:r>
            <a:endParaRPr sz="2400">
              <a:solidFill>
                <a:schemeClr val="dk1"/>
              </a:solidFill>
            </a:endParaRPr>
          </a:p>
          <a:p>
            <a:pPr marL="342900" lvl="0" indent="-336550" algn="l" rtl="0">
              <a:spcBef>
                <a:spcPts val="1000"/>
              </a:spcBef>
              <a:spcAft>
                <a:spcPts val="0"/>
              </a:spcAft>
              <a:buClr>
                <a:srgbClr val="B31126"/>
              </a:buClr>
              <a:buSzPts val="2800"/>
              <a:buChar char="●"/>
            </a:pPr>
            <a:r>
              <a:rPr lang="en-US" sz="2800">
                <a:solidFill>
                  <a:schemeClr val="dk1"/>
                </a:solidFill>
              </a:rPr>
              <a:t>Alcohol swabs - inhale scent</a:t>
            </a:r>
            <a:endParaRPr sz="2800">
              <a:solidFill>
                <a:schemeClr val="dk1"/>
              </a:solidFill>
            </a:endParaRPr>
          </a:p>
          <a:p>
            <a:pPr marL="342900" lvl="0" indent="0" algn="l"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0e4259ff7f_0_35"/>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Chronic migraine</a:t>
            </a:r>
            <a:endParaRPr sz="3200" b="1"/>
          </a:p>
        </p:txBody>
      </p:sp>
      <p:sp>
        <p:nvSpPr>
          <p:cNvPr id="226" name="Google Shape;226;g20e4259ff7f_0_3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
        <p:nvSpPr>
          <p:cNvPr id="227" name="Google Shape;227;g20e4259ff7f_0_35"/>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11150" algn="l" rtl="0">
              <a:spcBef>
                <a:spcPts val="1000"/>
              </a:spcBef>
              <a:spcAft>
                <a:spcPts val="0"/>
              </a:spcAft>
              <a:buClr>
                <a:srgbClr val="B31126"/>
              </a:buClr>
              <a:buSzPts val="2400"/>
              <a:buChar char="●"/>
            </a:pPr>
            <a:r>
              <a:rPr lang="en-US" sz="2800">
                <a:solidFill>
                  <a:schemeClr val="dk1"/>
                </a:solidFill>
              </a:rPr>
              <a:t>Migraine can be very debilitating</a:t>
            </a:r>
            <a:endParaRPr sz="28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At times, students are so disabled they require full homebound schooling for a period of time.</a:t>
            </a:r>
            <a:endParaRPr sz="2600">
              <a:solidFill>
                <a:schemeClr val="dk1"/>
              </a:solidFill>
            </a:endParaRPr>
          </a:p>
          <a:p>
            <a:pPr marL="457200" lvl="0" indent="-381000" algn="l" rtl="0">
              <a:spcBef>
                <a:spcPts val="1000"/>
              </a:spcBef>
              <a:spcAft>
                <a:spcPts val="0"/>
              </a:spcAft>
              <a:buClr>
                <a:srgbClr val="B31126"/>
              </a:buClr>
              <a:buSzPts val="2400"/>
              <a:buChar char="●"/>
            </a:pPr>
            <a:r>
              <a:rPr lang="en-US" sz="2800">
                <a:solidFill>
                  <a:schemeClr val="dk1"/>
                </a:solidFill>
              </a:rPr>
              <a:t>Ideal goal is to return to school full time, though this can take patience and creativity</a:t>
            </a:r>
            <a:endParaRPr sz="28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Work with student and family to create realistic hybrid model that can help with a gradual return to school.</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Consider later start times, core classes later in the day, or alternating half days</a:t>
            </a:r>
            <a:endParaRPr sz="26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0c7d149573_0_14"/>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100" b="1"/>
              <a:t>Chronic migraine =/= unable to participate</a:t>
            </a:r>
            <a:endParaRPr sz="3100" b="1"/>
          </a:p>
        </p:txBody>
      </p:sp>
      <p:sp>
        <p:nvSpPr>
          <p:cNvPr id="234" name="Google Shape;234;g20c7d149573_0_1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
        <p:nvSpPr>
          <p:cNvPr id="235" name="Google Shape;235;g20c7d149573_0_14"/>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11150" algn="l" rtl="0">
              <a:spcBef>
                <a:spcPts val="1000"/>
              </a:spcBef>
              <a:spcAft>
                <a:spcPts val="0"/>
              </a:spcAft>
              <a:buClr>
                <a:srgbClr val="B31126"/>
              </a:buClr>
              <a:buSzPts val="2400"/>
              <a:buChar char="●"/>
            </a:pPr>
            <a:r>
              <a:rPr lang="en-US" sz="2800">
                <a:solidFill>
                  <a:schemeClr val="dk1"/>
                </a:solidFill>
              </a:rPr>
              <a:t>Important to support social/non-academic activities</a:t>
            </a:r>
            <a:endParaRPr sz="28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Chronic headaches can limit school attendance/participation</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If possible, this should not result in limiting participation in extracurricular activities</a:t>
            </a:r>
            <a:endParaRPr sz="2600">
              <a:solidFill>
                <a:schemeClr val="dk1"/>
              </a:solidFill>
            </a:endParaRPr>
          </a:p>
          <a:p>
            <a:pPr marL="914400" lvl="1" indent="-393700" algn="l" rtl="0">
              <a:spcBef>
                <a:spcPts val="1000"/>
              </a:spcBef>
              <a:spcAft>
                <a:spcPts val="0"/>
              </a:spcAft>
              <a:buClr>
                <a:srgbClr val="B31126"/>
              </a:buClr>
              <a:buSzPts val="2600"/>
              <a:buFont typeface="Noto Sans Symbols"/>
              <a:buChar char="○"/>
            </a:pPr>
            <a:r>
              <a:rPr lang="en-US" sz="2600">
                <a:solidFill>
                  <a:schemeClr val="dk1"/>
                </a:solidFill>
              </a:rPr>
              <a:t>Chronic migraine can be extremely isolating, participation in activities can help prevent depression and improve overall disease burden</a:t>
            </a:r>
            <a:endParaRPr sz="26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0e4259ff7f_0_42"/>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  Side note about chronic migraine</a:t>
            </a:r>
            <a:endParaRPr sz="3200" b="1"/>
          </a:p>
        </p:txBody>
      </p:sp>
      <p:sp>
        <p:nvSpPr>
          <p:cNvPr id="242" name="Google Shape;242;g20e4259ff7f_0_4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
        <p:nvSpPr>
          <p:cNvPr id="243" name="Google Shape;243;g20e4259ff7f_0_42"/>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11150" algn="l" rtl="0">
              <a:spcBef>
                <a:spcPts val="1000"/>
              </a:spcBef>
              <a:spcAft>
                <a:spcPts val="0"/>
              </a:spcAft>
              <a:buClr>
                <a:srgbClr val="B31126"/>
              </a:buClr>
              <a:buSzPts val="2400"/>
              <a:buChar char="●"/>
            </a:pPr>
            <a:r>
              <a:rPr lang="en-US" sz="2800">
                <a:solidFill>
                  <a:schemeClr val="dk1"/>
                </a:solidFill>
              </a:rPr>
              <a:t>Students who are in chronic pain for prolonged periods can become acclimated to their discomfort and may not show their pain and other symptoms as obviously as students with more intermittent headaches.</a:t>
            </a:r>
            <a:endParaRPr sz="2800">
              <a:solidFill>
                <a:schemeClr val="dk1"/>
              </a:solidFill>
            </a:endParaRPr>
          </a:p>
          <a:p>
            <a:pPr marL="342900" lvl="0" indent="-311150" algn="l" rtl="0">
              <a:spcBef>
                <a:spcPts val="1000"/>
              </a:spcBef>
              <a:spcAft>
                <a:spcPts val="0"/>
              </a:spcAft>
              <a:buClr>
                <a:srgbClr val="B31126"/>
              </a:buClr>
              <a:buSzPts val="2400"/>
              <a:buChar char="●"/>
            </a:pPr>
            <a:r>
              <a:rPr lang="en-US" sz="2800">
                <a:solidFill>
                  <a:schemeClr val="dk1"/>
                </a:solidFill>
              </a:rPr>
              <a:t>Especially important to trust and work with these students, as they are at highest risk of disability and interference with overall life success.</a:t>
            </a:r>
            <a:endParaRPr sz="28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898f0aaa63_0_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504 Plan/Migraine Action Plan</a:t>
            </a:r>
            <a:endParaRPr sz="3200" b="1"/>
          </a:p>
        </p:txBody>
      </p:sp>
      <p:sp>
        <p:nvSpPr>
          <p:cNvPr id="250" name="Google Shape;250;g1898f0aaa63_0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
        <p:nvSpPr>
          <p:cNvPr id="251" name="Google Shape;251;g1898f0aaa63_0_0"/>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04800" algn="l" rtl="0">
              <a:spcBef>
                <a:spcPts val="1000"/>
              </a:spcBef>
              <a:spcAft>
                <a:spcPts val="0"/>
              </a:spcAft>
              <a:buClr>
                <a:srgbClr val="B31126"/>
              </a:buClr>
              <a:buSzPts val="2300"/>
              <a:buChar char="●"/>
            </a:pPr>
            <a:r>
              <a:rPr lang="en-US" sz="2700">
                <a:solidFill>
                  <a:schemeClr val="dk1"/>
                </a:solidFill>
              </a:rPr>
              <a:t>Recommended for every student with migraine</a:t>
            </a:r>
            <a:endParaRPr sz="2700">
              <a:solidFill>
                <a:schemeClr val="dk1"/>
              </a:solidFill>
            </a:endParaRPr>
          </a:p>
          <a:p>
            <a:pPr marL="342900" lvl="0" indent="-304800" algn="l" rtl="0">
              <a:spcBef>
                <a:spcPts val="1000"/>
              </a:spcBef>
              <a:spcAft>
                <a:spcPts val="0"/>
              </a:spcAft>
              <a:buClr>
                <a:srgbClr val="B31126"/>
              </a:buClr>
              <a:buSzPts val="2300"/>
              <a:buChar char="●"/>
            </a:pPr>
            <a:r>
              <a:rPr lang="en-US" sz="2700">
                <a:solidFill>
                  <a:schemeClr val="dk1"/>
                </a:solidFill>
              </a:rPr>
              <a:t>Better to have in place before it is needed</a:t>
            </a:r>
            <a:endParaRPr sz="27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898f0aaa63_0_7"/>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Sample 504 plan</a:t>
            </a:r>
            <a:endParaRPr sz="3200" b="1"/>
          </a:p>
        </p:txBody>
      </p:sp>
      <p:sp>
        <p:nvSpPr>
          <p:cNvPr id="258" name="Google Shape;258;g1898f0aaa63_0_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
        <p:nvSpPr>
          <p:cNvPr id="259" name="Google Shape;259;g1898f0aaa63_0_7"/>
          <p:cNvSpPr txBox="1">
            <a:spLocks noGrp="1"/>
          </p:cNvSpPr>
          <p:nvPr>
            <p:ph type="body" idx="1"/>
          </p:nvPr>
        </p:nvSpPr>
        <p:spPr>
          <a:xfrm>
            <a:off x="517575" y="910400"/>
            <a:ext cx="8413800" cy="4820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SzPts val="440"/>
              <a:buNone/>
            </a:pPr>
            <a:r>
              <a:rPr lang="en-US" sz="1380" dirty="0">
                <a:solidFill>
                  <a:schemeClr val="dk1"/>
                </a:solidFill>
              </a:rPr>
              <a:t>To Whom It May Concern:</a:t>
            </a:r>
            <a:endParaRPr sz="1380" dirty="0">
              <a:solidFill>
                <a:schemeClr val="dk1"/>
              </a:solidFill>
            </a:endParaRPr>
          </a:p>
          <a:p>
            <a:pPr marL="0" lvl="0" indent="0" algn="l" rtl="0">
              <a:spcBef>
                <a:spcPts val="640"/>
              </a:spcBef>
              <a:spcAft>
                <a:spcPts val="0"/>
              </a:spcAft>
              <a:buSzPts val="440"/>
              <a:buNone/>
            </a:pPr>
            <a:r>
              <a:rPr lang="en-US" sz="1380" dirty="0">
                <a:solidFill>
                  <a:schemeClr val="dk1"/>
                </a:solidFill>
              </a:rPr>
              <a:t>NAME is a patient of mine at Cardinal Glennon Children’s Hospital. NAME is under my care for *** and was recently seen by me on ***.  NAME is experiencing significant headache bourdon and at risk of severe disability from headache. I recommend a 504 plan to establish appropriate accommodations to maximize their learning opportunities.    </a:t>
            </a:r>
            <a:endParaRPr sz="1380" dirty="0">
              <a:solidFill>
                <a:schemeClr val="dk1"/>
              </a:solidFill>
            </a:endParaRPr>
          </a:p>
          <a:p>
            <a:pPr marL="0" lvl="0" indent="0" algn="l" rtl="0">
              <a:spcBef>
                <a:spcPts val="640"/>
              </a:spcBef>
              <a:spcAft>
                <a:spcPts val="0"/>
              </a:spcAft>
              <a:buSzPts val="440"/>
              <a:buNone/>
            </a:pPr>
            <a:r>
              <a:rPr lang="en-US" sz="1380" dirty="0">
                <a:solidFill>
                  <a:schemeClr val="dk1"/>
                </a:solidFill>
              </a:rPr>
              <a:t>Please initiate a 504 plan to include the following:</a:t>
            </a:r>
            <a:endParaRPr sz="1380" dirty="0">
              <a:solidFill>
                <a:schemeClr val="dk1"/>
              </a:solidFill>
            </a:endParaRPr>
          </a:p>
          <a:p>
            <a:pPr marL="0" lvl="0" indent="0" algn="l" rtl="0">
              <a:spcBef>
                <a:spcPts val="640"/>
              </a:spcBef>
              <a:spcAft>
                <a:spcPts val="0"/>
              </a:spcAft>
              <a:buSzPts val="440"/>
              <a:buNone/>
            </a:pPr>
            <a:r>
              <a:rPr lang="en-US" sz="1380" b="1" dirty="0">
                <a:solidFill>
                  <a:schemeClr val="dk1"/>
                </a:solidFill>
              </a:rPr>
              <a:t>Hydration: </a:t>
            </a:r>
            <a:r>
              <a:rPr lang="en-US" sz="1380" dirty="0">
                <a:solidFill>
                  <a:schemeClr val="dk1"/>
                </a:solidFill>
              </a:rPr>
              <a:t>Please allow opportunity for hydration, and keeping a water bottle with them. Please also allow trips to the bathroom as needed, as increased hydration has been encouraged.</a:t>
            </a:r>
            <a:endParaRPr sz="1380" dirty="0">
              <a:solidFill>
                <a:schemeClr val="dk1"/>
              </a:solidFill>
            </a:endParaRPr>
          </a:p>
          <a:p>
            <a:pPr marL="0" lvl="0" indent="0" algn="l" rtl="0">
              <a:spcBef>
                <a:spcPts val="640"/>
              </a:spcBef>
              <a:spcAft>
                <a:spcPts val="0"/>
              </a:spcAft>
              <a:buSzPts val="440"/>
              <a:buNone/>
            </a:pPr>
            <a:r>
              <a:rPr lang="en-US" sz="1380" b="1" dirty="0">
                <a:solidFill>
                  <a:schemeClr val="dk1"/>
                </a:solidFill>
              </a:rPr>
              <a:t>Absences</a:t>
            </a:r>
            <a:r>
              <a:rPr lang="en-US" sz="1380" dirty="0">
                <a:solidFill>
                  <a:schemeClr val="dk1"/>
                </a:solidFill>
              </a:rPr>
              <a:t>: I encourage school attendance when it is at all possible, however late arrivals, absences, and leaving early from school due to headaches should be excused.  I encourage formulating an education plan that will allow them to attend half days of classes as needed without falling behind on academics - possibly with a hybrid home-bound model.</a:t>
            </a:r>
            <a:endParaRPr sz="1380" dirty="0">
              <a:solidFill>
                <a:schemeClr val="dk1"/>
              </a:solidFill>
            </a:endParaRPr>
          </a:p>
          <a:p>
            <a:pPr marL="0" lvl="0" indent="0" algn="l" rtl="0">
              <a:spcBef>
                <a:spcPts val="640"/>
              </a:spcBef>
              <a:spcAft>
                <a:spcPts val="0"/>
              </a:spcAft>
              <a:buSzPts val="440"/>
              <a:buNone/>
            </a:pPr>
            <a:r>
              <a:rPr lang="en-US" sz="1380" b="1" dirty="0">
                <a:solidFill>
                  <a:schemeClr val="dk1"/>
                </a:solidFill>
              </a:rPr>
              <a:t>Medication</a:t>
            </a:r>
            <a:r>
              <a:rPr lang="en-US" sz="1380" dirty="0">
                <a:solidFill>
                  <a:schemeClr val="dk1"/>
                </a:solidFill>
              </a:rPr>
              <a:t>: At onset or worsening of headache- Please allow them to take their acute medications and rest in a safe and quiet area at the nurse’s office, or a supervised equivalent.  If requested, please allow them to contact their parent or guardian, should they need to be picked up. </a:t>
            </a:r>
            <a:endParaRPr sz="1380" dirty="0">
              <a:solidFill>
                <a:schemeClr val="dk1"/>
              </a:solidFill>
            </a:endParaRPr>
          </a:p>
          <a:p>
            <a:pPr marL="0" lvl="0" indent="0" algn="l" rtl="0">
              <a:spcBef>
                <a:spcPts val="640"/>
              </a:spcBef>
              <a:spcAft>
                <a:spcPts val="0"/>
              </a:spcAft>
              <a:buSzPts val="440"/>
              <a:buNone/>
            </a:pPr>
            <a:r>
              <a:rPr lang="en-US" sz="1380" b="1" dirty="0">
                <a:solidFill>
                  <a:schemeClr val="dk1"/>
                </a:solidFill>
              </a:rPr>
              <a:t>Schedule</a:t>
            </a:r>
            <a:r>
              <a:rPr lang="en-US" sz="1380" dirty="0">
                <a:solidFill>
                  <a:schemeClr val="dk1"/>
                </a:solidFill>
              </a:rPr>
              <a:t>: For their age group, 8-10 hours a night of sleep are recommended. The American Academy of Pediatrics recommends that high schools begin no earlier than 8:30 AM, in recognition of adolescents' physiologic tendency to go to bed later and wake later than younger children. I recommend scheduling their first period class as either an empty slot, or a course that can be flexibly attended (such as an art class).  Adequate sleep is essential to headache management.</a:t>
            </a:r>
            <a:endParaRPr sz="138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457200" y="218166"/>
            <a:ext cx="5037748" cy="75004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B31126"/>
              </a:buClr>
              <a:buSzPts val="2800"/>
              <a:buFont typeface="Arial"/>
              <a:buNone/>
            </a:pPr>
            <a:r>
              <a:rPr lang="en-US" sz="3200" b="1"/>
              <a:t>Objectives </a:t>
            </a:r>
            <a:endParaRPr sz="3200" b="1"/>
          </a:p>
        </p:txBody>
      </p:sp>
      <p:sp>
        <p:nvSpPr>
          <p:cNvPr id="53" name="Google Shape;53;p3"/>
          <p:cNvSpPr txBox="1">
            <a:spLocks noGrp="1"/>
          </p:cNvSpPr>
          <p:nvPr>
            <p:ph type="body" idx="1"/>
          </p:nvPr>
        </p:nvSpPr>
        <p:spPr>
          <a:xfrm>
            <a:off x="457200" y="1156060"/>
            <a:ext cx="7991856" cy="4970103"/>
          </a:xfrm>
          <a:prstGeom prst="rect">
            <a:avLst/>
          </a:prstGeom>
          <a:noFill/>
          <a:ln>
            <a:noFill/>
          </a:ln>
        </p:spPr>
        <p:txBody>
          <a:bodyPr spcFirstLastPara="1" wrap="square" lIns="91425" tIns="45700" rIns="91425" bIns="45700" anchor="t" anchorCtr="0">
            <a:normAutofit/>
          </a:bodyPr>
          <a:lstStyle/>
          <a:p>
            <a:pPr marL="457200" lvl="0" indent="-406400" algn="l" rtl="0">
              <a:lnSpc>
                <a:spcPct val="115000"/>
              </a:lnSpc>
              <a:spcBef>
                <a:spcPts val="1200"/>
              </a:spcBef>
              <a:spcAft>
                <a:spcPts val="0"/>
              </a:spcAft>
              <a:buSzPts val="2800"/>
              <a:buChar char="●"/>
            </a:pPr>
            <a:r>
              <a:rPr lang="en-US" sz="2800"/>
              <a:t>Describe common features of migraine</a:t>
            </a:r>
            <a:br>
              <a:rPr lang="en-US" sz="2800"/>
            </a:br>
            <a:endParaRPr sz="2800"/>
          </a:p>
          <a:p>
            <a:pPr marL="457200" lvl="0" indent="-406400" algn="l" rtl="0">
              <a:lnSpc>
                <a:spcPct val="115000"/>
              </a:lnSpc>
              <a:spcBef>
                <a:spcPts val="0"/>
              </a:spcBef>
              <a:spcAft>
                <a:spcPts val="0"/>
              </a:spcAft>
              <a:buSzPts val="2800"/>
              <a:buChar char="●"/>
            </a:pPr>
            <a:r>
              <a:rPr lang="en-US" sz="2800"/>
              <a:t>Discuss treatment approaches for migraine</a:t>
            </a:r>
            <a:br>
              <a:rPr lang="en-US" sz="2800"/>
            </a:br>
            <a:endParaRPr sz="2800"/>
          </a:p>
          <a:p>
            <a:pPr marL="457200" lvl="0" indent="-406400" algn="l" rtl="0">
              <a:lnSpc>
                <a:spcPct val="115000"/>
              </a:lnSpc>
              <a:spcBef>
                <a:spcPts val="0"/>
              </a:spcBef>
              <a:spcAft>
                <a:spcPts val="0"/>
              </a:spcAft>
              <a:buSzPts val="2800"/>
              <a:buChar char="●"/>
            </a:pPr>
            <a:r>
              <a:rPr lang="en-US" sz="2800"/>
              <a:t>Discuss helpful school accommodations for children with migraine</a:t>
            </a:r>
            <a:endParaRPr sz="2800"/>
          </a:p>
        </p:txBody>
      </p:sp>
      <p:sp>
        <p:nvSpPr>
          <p:cNvPr id="54" name="Google Shape;5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898f0aaa63_0_15"/>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504 plan part 2</a:t>
            </a:r>
            <a:endParaRPr sz="3200" b="1"/>
          </a:p>
        </p:txBody>
      </p:sp>
      <p:sp>
        <p:nvSpPr>
          <p:cNvPr id="266" name="Google Shape;266;g1898f0aaa63_0_1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
        <p:nvSpPr>
          <p:cNvPr id="267" name="Google Shape;267;g1898f0aaa63_0_15"/>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SzPts val="440"/>
              <a:buNone/>
            </a:pPr>
            <a:r>
              <a:rPr lang="en-US" sz="1380" b="1" dirty="0">
                <a:solidFill>
                  <a:schemeClr val="dk1"/>
                </a:solidFill>
              </a:rPr>
              <a:t>Assignments: </a:t>
            </a:r>
            <a:r>
              <a:rPr lang="en-US" sz="1380" dirty="0">
                <a:solidFill>
                  <a:schemeClr val="dk1"/>
                </a:solidFill>
              </a:rPr>
              <a:t>Please allow extra time to complete assignments and exams, as productivity can be greatly reduced during headache. I recommend that their teachers limit the amount of homework they receive to only the volume that is needed to demonstrate learning of the material (for example, if 30 math problems are assigned to the class, perhaps have them just do the odd numbered ones).  When possible, please give them assignments one week beforehand so that they can work on them when headaches are less disabling. </a:t>
            </a:r>
            <a:endParaRPr sz="1380" dirty="0">
              <a:solidFill>
                <a:schemeClr val="dk1"/>
              </a:solidFill>
            </a:endParaRPr>
          </a:p>
          <a:p>
            <a:pPr marL="0" lvl="0" indent="0" algn="l" rtl="0">
              <a:spcBef>
                <a:spcPts val="640"/>
              </a:spcBef>
              <a:spcAft>
                <a:spcPts val="0"/>
              </a:spcAft>
              <a:buSzPts val="440"/>
              <a:buNone/>
            </a:pPr>
            <a:r>
              <a:rPr lang="en-US" sz="1380" b="1" dirty="0">
                <a:solidFill>
                  <a:schemeClr val="dk1"/>
                </a:solidFill>
              </a:rPr>
              <a:t>Computer Learning: </a:t>
            </a:r>
            <a:r>
              <a:rPr lang="en-US" sz="1380" dirty="0">
                <a:solidFill>
                  <a:schemeClr val="dk1"/>
                </a:solidFill>
              </a:rPr>
              <a:t>Prolonged screen time can provoke a migraine headache. When possible, please provide materials that can be shifted to a paper format as opposed to completing electronically. Please allow frequent breaks from screen time to avoid worsening headaches.</a:t>
            </a:r>
            <a:endParaRPr sz="1380" dirty="0">
              <a:solidFill>
                <a:schemeClr val="dk1"/>
              </a:solidFill>
            </a:endParaRPr>
          </a:p>
          <a:p>
            <a:pPr marL="0" lvl="0" indent="0" algn="l" rtl="0">
              <a:spcBef>
                <a:spcPts val="640"/>
              </a:spcBef>
              <a:spcAft>
                <a:spcPts val="0"/>
              </a:spcAft>
              <a:buSzPts val="440"/>
              <a:buNone/>
            </a:pPr>
            <a:r>
              <a:rPr lang="en-US" sz="1380" b="1" dirty="0">
                <a:solidFill>
                  <a:schemeClr val="dk1"/>
                </a:solidFill>
              </a:rPr>
              <a:t>Environment: </a:t>
            </a:r>
            <a:r>
              <a:rPr lang="en-US" sz="1380" dirty="0">
                <a:solidFill>
                  <a:schemeClr val="dk1"/>
                </a:solidFill>
              </a:rPr>
              <a:t>Headaches can be exacerbated by movement, overheating, dehydration, light, sounds, and smell.  If needed, they should be on modified PE.  Please allow them to participate in physical activities as they are able, and allow rest/hydration as needed.</a:t>
            </a:r>
            <a:endParaRPr sz="1380" dirty="0">
              <a:solidFill>
                <a:schemeClr val="dk1"/>
              </a:solidFill>
            </a:endParaRPr>
          </a:p>
          <a:p>
            <a:pPr marL="0" lvl="0" indent="0" algn="l" rtl="0">
              <a:spcBef>
                <a:spcPts val="640"/>
              </a:spcBef>
              <a:spcAft>
                <a:spcPts val="0"/>
              </a:spcAft>
              <a:buSzPts val="440"/>
              <a:buNone/>
            </a:pPr>
            <a:r>
              <a:rPr lang="en-US" sz="1380" b="1" dirty="0">
                <a:solidFill>
                  <a:schemeClr val="dk1"/>
                </a:solidFill>
              </a:rPr>
              <a:t>Privacy:</a:t>
            </a:r>
            <a:r>
              <a:rPr lang="en-US" sz="1380" dirty="0">
                <a:solidFill>
                  <a:schemeClr val="dk1"/>
                </a:solidFill>
              </a:rPr>
              <a:t> While NAME's family is comfortable with teachers and relevant school personnel knowing about their condition, we appreciate your keeping their medical information confidential.</a:t>
            </a:r>
            <a:endParaRPr sz="1380" dirty="0">
              <a:solidFill>
                <a:schemeClr val="dk1"/>
              </a:solidFill>
            </a:endParaRPr>
          </a:p>
          <a:p>
            <a:pPr marL="0" lvl="0" indent="0" algn="l" rtl="0">
              <a:spcBef>
                <a:spcPts val="640"/>
              </a:spcBef>
              <a:spcAft>
                <a:spcPts val="0"/>
              </a:spcAft>
              <a:buSzPts val="440"/>
              <a:buNone/>
            </a:pPr>
            <a:br>
              <a:rPr lang="en-US" sz="1380" dirty="0">
                <a:solidFill>
                  <a:schemeClr val="dk1"/>
                </a:solidFill>
              </a:rPr>
            </a:br>
            <a:r>
              <a:rPr lang="en-US" sz="1380" dirty="0">
                <a:solidFill>
                  <a:schemeClr val="dk1"/>
                </a:solidFill>
              </a:rPr>
              <a:t>Other accommodations to be discussed by NAME, their family, and the school.   </a:t>
            </a:r>
            <a:endParaRPr sz="1380" dirty="0">
              <a:solidFill>
                <a:schemeClr val="dk1"/>
              </a:solidFill>
            </a:endParaRPr>
          </a:p>
          <a:p>
            <a:pPr marL="0" lvl="0" indent="0" algn="l" rtl="0">
              <a:spcBef>
                <a:spcPts val="640"/>
              </a:spcBef>
              <a:spcAft>
                <a:spcPts val="0"/>
              </a:spcAft>
              <a:buSzPts val="440"/>
              <a:buNone/>
            </a:pPr>
            <a:r>
              <a:rPr lang="en-US" sz="1380" dirty="0">
                <a:solidFill>
                  <a:schemeClr val="dk1"/>
                </a:solidFill>
              </a:rPr>
              <a:t> </a:t>
            </a:r>
            <a:endParaRPr sz="1380" dirty="0">
              <a:solidFill>
                <a:schemeClr val="dk1"/>
              </a:solidFill>
            </a:endParaRPr>
          </a:p>
          <a:p>
            <a:pPr marL="0" lvl="0" indent="0" algn="l" rtl="0">
              <a:spcBef>
                <a:spcPts val="640"/>
              </a:spcBef>
              <a:spcAft>
                <a:spcPts val="0"/>
              </a:spcAft>
              <a:buSzPts val="440"/>
              <a:buNone/>
            </a:pPr>
            <a:r>
              <a:rPr lang="en-US" sz="1380" dirty="0">
                <a:solidFill>
                  <a:schemeClr val="dk1"/>
                </a:solidFill>
              </a:rPr>
              <a:t>I plan to follow up regularly until we achieve control over the symptoms and are able to lessen disability. If you have any questions or concerns, please don't hesitate to call my office at ###-###-####</a:t>
            </a:r>
            <a:endParaRPr sz="1380" dirty="0">
              <a:solidFill>
                <a:schemeClr val="dk1"/>
              </a:solidFill>
            </a:endParaRPr>
          </a:p>
          <a:p>
            <a:pPr marL="0" lvl="0" indent="0" algn="l" rtl="0">
              <a:spcBef>
                <a:spcPts val="640"/>
              </a:spcBef>
              <a:spcAft>
                <a:spcPts val="0"/>
              </a:spcAft>
              <a:buSzPts val="440"/>
              <a:buNone/>
            </a:pPr>
            <a:endParaRPr sz="1380" dirty="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0fbd6fd417_0_4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Useful websites</a:t>
            </a:r>
            <a:endParaRPr sz="3200" b="1"/>
          </a:p>
        </p:txBody>
      </p:sp>
      <p:sp>
        <p:nvSpPr>
          <p:cNvPr id="274" name="Google Shape;274;g20fbd6fd417_0_4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
        <p:nvSpPr>
          <p:cNvPr id="275" name="Google Shape;275;g20fbd6fd417_0_40"/>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406400" algn="l" rtl="0">
              <a:lnSpc>
                <a:spcPct val="80000"/>
              </a:lnSpc>
              <a:spcBef>
                <a:spcPts val="1000"/>
              </a:spcBef>
              <a:spcAft>
                <a:spcPts val="0"/>
              </a:spcAft>
              <a:buSzPts val="2800"/>
              <a:buChar char="●"/>
            </a:pPr>
            <a:r>
              <a:rPr lang="en-US" sz="2800" u="sng">
                <a:solidFill>
                  <a:schemeClr val="hlink"/>
                </a:solidFill>
                <a:hlinkClick r:id="rId3"/>
              </a:rPr>
              <a:t>https://www.migraineatschool.org/</a:t>
            </a:r>
            <a:r>
              <a:rPr lang="en-US" sz="2800"/>
              <a:t> </a:t>
            </a:r>
            <a:endParaRPr sz="2800"/>
          </a:p>
          <a:p>
            <a:pPr marL="914400" lvl="1" indent="-393700" algn="l" rtl="0">
              <a:lnSpc>
                <a:spcPct val="80000"/>
              </a:lnSpc>
              <a:spcBef>
                <a:spcPts val="1000"/>
              </a:spcBef>
              <a:spcAft>
                <a:spcPts val="0"/>
              </a:spcAft>
              <a:buSzPts val="2600"/>
              <a:buChar char="○"/>
            </a:pPr>
            <a:r>
              <a:rPr lang="en-US" sz="2600"/>
              <a:t>Lots of information and tools, particularly targeted towards families and school</a:t>
            </a:r>
            <a:endParaRPr sz="2600"/>
          </a:p>
          <a:p>
            <a:pPr marL="914400" lvl="1" indent="-393700" algn="l" rtl="0">
              <a:lnSpc>
                <a:spcPct val="80000"/>
              </a:lnSpc>
              <a:spcBef>
                <a:spcPts val="1000"/>
              </a:spcBef>
              <a:spcAft>
                <a:spcPts val="0"/>
              </a:spcAft>
              <a:buSzPts val="2600"/>
              <a:buChar char="○"/>
            </a:pPr>
            <a:r>
              <a:rPr lang="en-US" sz="2600"/>
              <a:t>Also great posters and handouts</a:t>
            </a:r>
            <a:endParaRPr sz="2600"/>
          </a:p>
          <a:p>
            <a:pPr marL="457200" lvl="0" indent="-406400" algn="l" rtl="0">
              <a:lnSpc>
                <a:spcPct val="80000"/>
              </a:lnSpc>
              <a:spcBef>
                <a:spcPts val="1000"/>
              </a:spcBef>
              <a:spcAft>
                <a:spcPts val="0"/>
              </a:spcAft>
              <a:buSzPts val="2800"/>
              <a:buChar char="●"/>
            </a:pPr>
            <a:r>
              <a:rPr lang="en-US" sz="2800" u="sng">
                <a:solidFill>
                  <a:schemeClr val="hlink"/>
                </a:solidFill>
                <a:hlinkClick r:id="rId4"/>
              </a:rPr>
              <a:t>https://www.headachereliefguide.com/</a:t>
            </a:r>
            <a:endParaRPr sz="2800"/>
          </a:p>
          <a:p>
            <a:pPr marL="914400" lvl="1" indent="-393700" algn="l" rtl="0">
              <a:lnSpc>
                <a:spcPct val="80000"/>
              </a:lnSpc>
              <a:spcBef>
                <a:spcPts val="1000"/>
              </a:spcBef>
              <a:spcAft>
                <a:spcPts val="0"/>
              </a:spcAft>
              <a:buSzPts val="2600"/>
              <a:buChar char="○"/>
            </a:pPr>
            <a:r>
              <a:rPr lang="en-US" sz="2600"/>
              <a:t>Detailed information on migraine for patients/families, and more details on lifestyle factors</a:t>
            </a:r>
            <a:endParaRPr sz="2600"/>
          </a:p>
          <a:p>
            <a:pPr marL="457200" lvl="0" indent="-406400" algn="l" rtl="0">
              <a:lnSpc>
                <a:spcPct val="80000"/>
              </a:lnSpc>
              <a:spcBef>
                <a:spcPts val="1000"/>
              </a:spcBef>
              <a:spcAft>
                <a:spcPts val="0"/>
              </a:spcAft>
              <a:buSzPts val="2800"/>
              <a:buChar char="●"/>
            </a:pPr>
            <a:r>
              <a:rPr lang="en-US" sz="2800" u="sng">
                <a:solidFill>
                  <a:schemeClr val="hlink"/>
                </a:solidFill>
                <a:hlinkClick r:id="rId5"/>
              </a:rPr>
              <a:t>https://www.milesformigraine.org/</a:t>
            </a:r>
            <a:endParaRPr sz="2800"/>
          </a:p>
          <a:p>
            <a:pPr marL="914400" lvl="1" indent="-393700" algn="l" rtl="0">
              <a:lnSpc>
                <a:spcPct val="80000"/>
              </a:lnSpc>
              <a:spcBef>
                <a:spcPts val="1000"/>
              </a:spcBef>
              <a:spcAft>
                <a:spcPts val="0"/>
              </a:spcAft>
              <a:buSzPts val="2600"/>
              <a:buChar char="○"/>
            </a:pPr>
            <a:r>
              <a:rPr lang="en-US" sz="2600"/>
              <a:t>Resource for education and support groups</a:t>
            </a:r>
            <a:endParaRPr sz="2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08d8ae5278_0_64"/>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Resources</a:t>
            </a:r>
            <a:endParaRPr b="1"/>
          </a:p>
        </p:txBody>
      </p:sp>
      <p:sp>
        <p:nvSpPr>
          <p:cNvPr id="282" name="Google Shape;282;g208d8ae5278_0_6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
        <p:nvSpPr>
          <p:cNvPr id="283" name="Google Shape;283;g208d8ae5278_0_64"/>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Autofit/>
          </a:bodyPr>
          <a:lstStyle/>
          <a:p>
            <a:pPr marL="457200" lvl="0" indent="-306070" algn="l" rtl="0">
              <a:lnSpc>
                <a:spcPct val="115000"/>
              </a:lnSpc>
              <a:spcBef>
                <a:spcPts val="0"/>
              </a:spcBef>
              <a:spcAft>
                <a:spcPts val="0"/>
              </a:spcAft>
              <a:buClr>
                <a:srgbClr val="B31126"/>
              </a:buClr>
              <a:buSzPts val="1220"/>
              <a:buFont typeface="Arial"/>
              <a:buChar char="●"/>
            </a:pPr>
            <a:r>
              <a:rPr lang="en-US" sz="1347">
                <a:solidFill>
                  <a:schemeClr val="dk1"/>
                </a:solidFill>
                <a:highlight>
                  <a:schemeClr val="lt1"/>
                </a:highlight>
              </a:rPr>
              <a:t>Antonaci F, Voiticovschi-Iosob C, Di Stefano AL, Galli F, Ozge A, Balottin U. The evolution of headache from childhood to adulthood: a review of the literature. </a:t>
            </a:r>
            <a:r>
              <a:rPr lang="en-US" sz="1347" i="1">
                <a:solidFill>
                  <a:schemeClr val="dk1"/>
                </a:solidFill>
                <a:highlight>
                  <a:schemeClr val="lt1"/>
                </a:highlight>
              </a:rPr>
              <a:t>J Headache Pain</a:t>
            </a:r>
            <a:r>
              <a:rPr lang="en-US" sz="1347">
                <a:solidFill>
                  <a:schemeClr val="dk1"/>
                </a:solidFill>
                <a:highlight>
                  <a:schemeClr val="lt1"/>
                </a:highlight>
              </a:rPr>
              <a:t>. 2014;15(1):15.</a:t>
            </a:r>
            <a:endParaRPr sz="1347">
              <a:solidFill>
                <a:schemeClr val="dk1"/>
              </a:solidFill>
              <a:highlight>
                <a:schemeClr val="lt1"/>
              </a:highlight>
            </a:endParaRPr>
          </a:p>
          <a:p>
            <a:pPr marL="457200" lvl="0" indent="-314166" algn="l" rtl="0">
              <a:lnSpc>
                <a:spcPct val="115000"/>
              </a:lnSpc>
              <a:spcBef>
                <a:spcPts val="0"/>
              </a:spcBef>
              <a:spcAft>
                <a:spcPts val="0"/>
              </a:spcAft>
              <a:buClr>
                <a:srgbClr val="B31126"/>
              </a:buClr>
              <a:buSzPts val="1348"/>
              <a:buFont typeface="Arial"/>
              <a:buChar char="●"/>
            </a:pPr>
            <a:r>
              <a:rPr lang="en-US" sz="1347">
                <a:solidFill>
                  <a:schemeClr val="dk1"/>
                </a:solidFill>
                <a:highlight>
                  <a:schemeClr val="lt1"/>
                </a:highlight>
              </a:rPr>
              <a:t>Gofshteyn JS, Stephenson DJ. Diagnosis and management of childhood headache. </a:t>
            </a:r>
            <a:r>
              <a:rPr lang="en-US" sz="1347" i="1">
                <a:solidFill>
                  <a:schemeClr val="dk1"/>
                </a:solidFill>
                <a:highlight>
                  <a:schemeClr val="lt1"/>
                </a:highlight>
              </a:rPr>
              <a:t>Curr Probl Pediatr Adolesc Health Care</a:t>
            </a:r>
            <a:r>
              <a:rPr lang="en-US" sz="1347">
                <a:solidFill>
                  <a:schemeClr val="dk1"/>
                </a:solidFill>
                <a:highlight>
                  <a:schemeClr val="lt1"/>
                </a:highlight>
              </a:rPr>
              <a:t>. 2016;46(2):36-51.</a:t>
            </a:r>
            <a:endParaRPr sz="1347">
              <a:solidFill>
                <a:schemeClr val="dk1"/>
              </a:solidFill>
              <a:highlight>
                <a:schemeClr val="lt1"/>
              </a:highlight>
            </a:endParaRPr>
          </a:p>
          <a:p>
            <a:pPr marL="457200" lvl="0" indent="-314166" algn="l" rtl="0">
              <a:lnSpc>
                <a:spcPct val="115000"/>
              </a:lnSpc>
              <a:spcBef>
                <a:spcPts val="0"/>
              </a:spcBef>
              <a:spcAft>
                <a:spcPts val="0"/>
              </a:spcAft>
              <a:buClr>
                <a:srgbClr val="B31126"/>
              </a:buClr>
              <a:buSzPts val="1348"/>
              <a:buFont typeface="Arial"/>
              <a:buChar char="●"/>
            </a:pPr>
            <a:r>
              <a:rPr lang="en-US" sz="1347">
                <a:solidFill>
                  <a:schemeClr val="dk1"/>
                </a:solidFill>
                <a:highlight>
                  <a:schemeClr val="lt1"/>
                </a:highlight>
              </a:rPr>
              <a:t>GBD 2016 Neurology Collaborators. Global, regional, and national burden of neurological disorders, 1990-2016: a systematic analysis for the Global Burden of Disease Study 2016. </a:t>
            </a:r>
            <a:r>
              <a:rPr lang="en-US" sz="1347" i="1">
                <a:solidFill>
                  <a:schemeClr val="dk1"/>
                </a:solidFill>
                <a:highlight>
                  <a:schemeClr val="lt1"/>
                </a:highlight>
              </a:rPr>
              <a:t>Lancet Neurol</a:t>
            </a:r>
            <a:r>
              <a:rPr lang="en-US" sz="1347">
                <a:solidFill>
                  <a:schemeClr val="dk1"/>
                </a:solidFill>
                <a:highlight>
                  <a:schemeClr val="lt1"/>
                </a:highlight>
              </a:rPr>
              <a:t>. 2019;18(5):459-480.</a:t>
            </a:r>
            <a:endParaRPr sz="1347">
              <a:solidFill>
                <a:schemeClr val="dk1"/>
              </a:solidFill>
              <a:highlight>
                <a:schemeClr val="lt1"/>
              </a:highlight>
            </a:endParaRPr>
          </a:p>
          <a:p>
            <a:pPr marL="457200" lvl="0" indent="-314166" algn="l" rtl="0">
              <a:lnSpc>
                <a:spcPct val="115000"/>
              </a:lnSpc>
              <a:spcBef>
                <a:spcPts val="0"/>
              </a:spcBef>
              <a:spcAft>
                <a:spcPts val="0"/>
              </a:spcAft>
              <a:buClr>
                <a:srgbClr val="B31126"/>
              </a:buClr>
              <a:buSzPts val="1348"/>
              <a:buFont typeface="Arial"/>
              <a:buChar char="●"/>
            </a:pPr>
            <a:r>
              <a:rPr lang="en-US" sz="1347">
                <a:solidFill>
                  <a:schemeClr val="dk1"/>
                </a:solidFill>
                <a:highlight>
                  <a:schemeClr val="lt1"/>
                </a:highlight>
              </a:rPr>
              <a:t>Powers SW, Patton SR, Hommel KA, Hershey AD. Quality of life in childhood migraines: clinical impact and comparison to other chronic illnesses. </a:t>
            </a:r>
            <a:r>
              <a:rPr lang="en-US" sz="1347" i="1">
                <a:solidFill>
                  <a:schemeClr val="dk1"/>
                </a:solidFill>
                <a:highlight>
                  <a:schemeClr val="lt1"/>
                </a:highlight>
              </a:rPr>
              <a:t>Pediatrics</a:t>
            </a:r>
            <a:r>
              <a:rPr lang="en-US" sz="1347">
                <a:solidFill>
                  <a:schemeClr val="dk1"/>
                </a:solidFill>
                <a:highlight>
                  <a:schemeClr val="lt1"/>
                </a:highlight>
              </a:rPr>
              <a:t>. 2003;112(1 Pt 1):e1-5.</a:t>
            </a:r>
            <a:endParaRPr sz="1347">
              <a:solidFill>
                <a:schemeClr val="dk1"/>
              </a:solidFill>
              <a:highlight>
                <a:schemeClr val="lt1"/>
              </a:highlight>
            </a:endParaRPr>
          </a:p>
          <a:p>
            <a:pPr marL="457200" lvl="0" indent="-314166" algn="l" rtl="0">
              <a:lnSpc>
                <a:spcPct val="115000"/>
              </a:lnSpc>
              <a:spcBef>
                <a:spcPts val="0"/>
              </a:spcBef>
              <a:spcAft>
                <a:spcPts val="0"/>
              </a:spcAft>
              <a:buClr>
                <a:srgbClr val="B31126"/>
              </a:buClr>
              <a:buSzPts val="1348"/>
              <a:buFont typeface="Arial"/>
              <a:buChar char="●"/>
            </a:pPr>
            <a:r>
              <a:rPr lang="en-US" sz="1347">
                <a:solidFill>
                  <a:schemeClr val="dk1"/>
                </a:solidFill>
                <a:highlight>
                  <a:schemeClr val="lt1"/>
                </a:highlight>
              </a:rPr>
              <a:t>Szperka C. Headache in children and adolescents. </a:t>
            </a:r>
            <a:r>
              <a:rPr lang="en-US" sz="1347" i="1">
                <a:solidFill>
                  <a:schemeClr val="dk1"/>
                </a:solidFill>
                <a:highlight>
                  <a:schemeClr val="lt1"/>
                </a:highlight>
              </a:rPr>
              <a:t>Continuum (Minneap Minn)</a:t>
            </a:r>
            <a:r>
              <a:rPr lang="en-US" sz="1347">
                <a:solidFill>
                  <a:schemeClr val="dk1"/>
                </a:solidFill>
                <a:highlight>
                  <a:schemeClr val="lt1"/>
                </a:highlight>
              </a:rPr>
              <a:t>. 2021;27(3):703-731.</a:t>
            </a:r>
            <a:endParaRPr sz="1347">
              <a:solidFill>
                <a:schemeClr val="dk1"/>
              </a:solidFill>
              <a:highlight>
                <a:schemeClr val="lt1"/>
              </a:highlight>
            </a:endParaRPr>
          </a:p>
          <a:p>
            <a:pPr marL="457200" lvl="0" indent="-314166" algn="l" rtl="0">
              <a:lnSpc>
                <a:spcPct val="115000"/>
              </a:lnSpc>
              <a:spcBef>
                <a:spcPts val="0"/>
              </a:spcBef>
              <a:spcAft>
                <a:spcPts val="0"/>
              </a:spcAft>
              <a:buClr>
                <a:srgbClr val="B31126"/>
              </a:buClr>
              <a:buSzPts val="1348"/>
              <a:buFont typeface="Arial"/>
              <a:buChar char="●"/>
            </a:pPr>
            <a:r>
              <a:rPr lang="en-US" sz="1347">
                <a:solidFill>
                  <a:schemeClr val="dk1"/>
                </a:solidFill>
                <a:highlight>
                  <a:schemeClr val="lt1"/>
                </a:highlight>
              </a:rPr>
              <a:t>Turner SB, Rende EK, Pezzuto T, et al. Pediatric migraine action plan(Pedmap). </a:t>
            </a:r>
            <a:r>
              <a:rPr lang="en-US" sz="1347" i="1">
                <a:solidFill>
                  <a:schemeClr val="dk1"/>
                </a:solidFill>
                <a:highlight>
                  <a:schemeClr val="lt1"/>
                </a:highlight>
              </a:rPr>
              <a:t>Headache</a:t>
            </a:r>
            <a:r>
              <a:rPr lang="en-US" sz="1347">
                <a:solidFill>
                  <a:schemeClr val="dk1"/>
                </a:solidFill>
                <a:highlight>
                  <a:schemeClr val="lt1"/>
                </a:highlight>
              </a:rPr>
              <a:t>. 2019;59(10):1871-1873.</a:t>
            </a:r>
            <a:endParaRPr sz="1347">
              <a:solidFill>
                <a:schemeClr val="dk1"/>
              </a:solidFill>
              <a:highlight>
                <a:schemeClr val="lt1"/>
              </a:highlight>
            </a:endParaRPr>
          </a:p>
          <a:p>
            <a:pPr marL="457200" lvl="0" indent="-314166" algn="l" rtl="0">
              <a:lnSpc>
                <a:spcPct val="115000"/>
              </a:lnSpc>
              <a:spcBef>
                <a:spcPts val="0"/>
              </a:spcBef>
              <a:spcAft>
                <a:spcPts val="0"/>
              </a:spcAft>
              <a:buClr>
                <a:srgbClr val="B31126"/>
              </a:buClr>
              <a:buSzPts val="1348"/>
              <a:buFont typeface="Arial"/>
              <a:buChar char="●"/>
            </a:pPr>
            <a:r>
              <a:rPr lang="en-US" sz="1347">
                <a:solidFill>
                  <a:schemeClr val="dk1"/>
                </a:solidFill>
                <a:highlight>
                  <a:schemeClr val="lt1"/>
                </a:highlight>
              </a:rPr>
              <a:t>Peretz AM, Minen MT, Cowan R, Strauss LD. Migraine action plan(Map). </a:t>
            </a:r>
            <a:r>
              <a:rPr lang="en-US" sz="1347" i="1">
                <a:solidFill>
                  <a:schemeClr val="dk1"/>
                </a:solidFill>
                <a:highlight>
                  <a:schemeClr val="lt1"/>
                </a:highlight>
              </a:rPr>
              <a:t>Headache</a:t>
            </a:r>
            <a:r>
              <a:rPr lang="en-US" sz="1347">
                <a:solidFill>
                  <a:schemeClr val="dk1"/>
                </a:solidFill>
                <a:highlight>
                  <a:schemeClr val="lt1"/>
                </a:highlight>
              </a:rPr>
              <a:t>. 2018;58(2):355-356.</a:t>
            </a:r>
            <a:endParaRPr sz="1347">
              <a:solidFill>
                <a:schemeClr val="dk1"/>
              </a:solidFill>
              <a:highlight>
                <a:schemeClr val="lt1"/>
              </a:highlight>
            </a:endParaRPr>
          </a:p>
          <a:p>
            <a:pPr marL="457200" lvl="0" indent="-314166" algn="l" rtl="0">
              <a:lnSpc>
                <a:spcPct val="115000"/>
              </a:lnSpc>
              <a:spcBef>
                <a:spcPts val="0"/>
              </a:spcBef>
              <a:spcAft>
                <a:spcPts val="0"/>
              </a:spcAft>
              <a:buClr>
                <a:srgbClr val="B31126"/>
              </a:buClr>
              <a:buSzPts val="1348"/>
              <a:buFont typeface="Arial"/>
              <a:buChar char="●"/>
            </a:pPr>
            <a:r>
              <a:rPr lang="en-US" sz="1347">
                <a:solidFill>
                  <a:schemeClr val="dk1"/>
                </a:solidFill>
                <a:highlight>
                  <a:schemeClr val="lt1"/>
                </a:highlight>
              </a:rPr>
              <a:t>Headache classification committee of the international headache society (Ihs) the international classification of headache disorders, 3rd edition. </a:t>
            </a:r>
            <a:r>
              <a:rPr lang="en-US" sz="1347" i="1">
                <a:solidFill>
                  <a:schemeClr val="dk1"/>
                </a:solidFill>
                <a:highlight>
                  <a:schemeClr val="lt1"/>
                </a:highlight>
              </a:rPr>
              <a:t>Cephalalgia</a:t>
            </a:r>
            <a:r>
              <a:rPr lang="en-US" sz="1347">
                <a:solidFill>
                  <a:schemeClr val="dk1"/>
                </a:solidFill>
                <a:highlight>
                  <a:schemeClr val="lt1"/>
                </a:highlight>
              </a:rPr>
              <a:t>. 2018;38(1):1-211.</a:t>
            </a:r>
            <a:endParaRPr sz="1347">
              <a:solidFill>
                <a:schemeClr val="dk1"/>
              </a:solidFill>
              <a:highlight>
                <a:schemeClr val="lt1"/>
              </a:highlight>
            </a:endParaRPr>
          </a:p>
          <a:p>
            <a:pPr marL="457200" lvl="0" indent="-314166" algn="l" rtl="0">
              <a:lnSpc>
                <a:spcPct val="115000"/>
              </a:lnSpc>
              <a:spcBef>
                <a:spcPts val="0"/>
              </a:spcBef>
              <a:spcAft>
                <a:spcPts val="0"/>
              </a:spcAft>
              <a:buClr>
                <a:srgbClr val="B31126"/>
              </a:buClr>
              <a:buSzPts val="1348"/>
              <a:buFont typeface="Arial"/>
              <a:buChar char="●"/>
            </a:pPr>
            <a:r>
              <a:rPr lang="en-US" sz="1347">
                <a:solidFill>
                  <a:schemeClr val="dk1"/>
                </a:solidFill>
                <a:highlight>
                  <a:schemeClr val="lt1"/>
                </a:highlight>
              </a:rPr>
              <a:t>Lipton RB, Dodick D, Sadovsky R, et al. A self-administered screener for migraine in primary care: The ID Migraine validation study. </a:t>
            </a:r>
            <a:r>
              <a:rPr lang="en-US" sz="1347" i="1">
                <a:solidFill>
                  <a:schemeClr val="dk1"/>
                </a:solidFill>
                <a:highlight>
                  <a:schemeClr val="lt1"/>
                </a:highlight>
              </a:rPr>
              <a:t>Neurology</a:t>
            </a:r>
            <a:r>
              <a:rPr lang="en-US" sz="1347">
                <a:solidFill>
                  <a:schemeClr val="dk1"/>
                </a:solidFill>
                <a:highlight>
                  <a:schemeClr val="lt1"/>
                </a:highlight>
              </a:rPr>
              <a:t>. 2003;61(3):375-382.</a:t>
            </a:r>
            <a:endParaRPr sz="1347">
              <a:solidFill>
                <a:schemeClr val="dk1"/>
              </a:solidFill>
              <a:highlight>
                <a:schemeClr val="lt1"/>
              </a:highlight>
            </a:endParaRPr>
          </a:p>
          <a:p>
            <a:pPr marL="0" lvl="0" indent="0" algn="l" rtl="0">
              <a:lnSpc>
                <a:spcPct val="115000"/>
              </a:lnSpc>
              <a:spcBef>
                <a:spcPts val="0"/>
              </a:spcBef>
              <a:spcAft>
                <a:spcPts val="0"/>
              </a:spcAft>
              <a:buSzPts val="935"/>
              <a:buNone/>
            </a:pPr>
            <a:endParaRPr sz="2920">
              <a:solidFill>
                <a:schemeClr val="dk1"/>
              </a:solidFill>
              <a:highlight>
                <a:schemeClr val="lt1"/>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0fbd6fd417_0_57"/>
          <p:cNvSpPr txBox="1">
            <a:spLocks noGrp="1"/>
          </p:cNvSpPr>
          <p:nvPr>
            <p:ph type="title"/>
          </p:nvPr>
        </p:nvSpPr>
        <p:spPr>
          <a:xfrm>
            <a:off x="722313" y="2395746"/>
            <a:ext cx="7772400" cy="995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Questions?</a:t>
            </a:r>
            <a:br>
              <a:rPr lang="en-US" dirty="0"/>
            </a:br>
            <a:br>
              <a:rPr lang="en-US" dirty="0"/>
            </a:br>
            <a:r>
              <a:rPr lang="en-US" dirty="0"/>
              <a:t>Cynthia.j.morris@health.slu.edu</a:t>
            </a:r>
            <a:endParaRPr dirty="0"/>
          </a:p>
        </p:txBody>
      </p:sp>
      <p:sp>
        <p:nvSpPr>
          <p:cNvPr id="290" name="Google Shape;290;g20fbd6fd417_0_5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0fbd6fd417_0_11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0fbd6fd417_0_78"/>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Nutraceuticals</a:t>
            </a:r>
            <a:endParaRPr sz="3200" b="1"/>
          </a:p>
        </p:txBody>
      </p:sp>
      <p:sp>
        <p:nvSpPr>
          <p:cNvPr id="303" name="Google Shape;303;g20fbd6fd417_0_7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graphicFrame>
        <p:nvGraphicFramePr>
          <p:cNvPr id="304" name="Google Shape;304;g20fbd6fd417_0_78"/>
          <p:cNvGraphicFramePr/>
          <p:nvPr/>
        </p:nvGraphicFramePr>
        <p:xfrm>
          <a:off x="218250" y="1360150"/>
          <a:ext cx="8625400" cy="4105350"/>
        </p:xfrm>
        <a:graphic>
          <a:graphicData uri="http://schemas.openxmlformats.org/drawingml/2006/table">
            <a:tbl>
              <a:tblPr>
                <a:noFill/>
                <a:tableStyleId>{0C55596A-EFF8-43E9-9A10-5BEA1488B340}</a:tableStyleId>
              </a:tblPr>
              <a:tblGrid>
                <a:gridCol w="2156350">
                  <a:extLst>
                    <a:ext uri="{9D8B030D-6E8A-4147-A177-3AD203B41FA5}">
                      <a16:colId xmlns:a16="http://schemas.microsoft.com/office/drawing/2014/main" val="20000"/>
                    </a:ext>
                  </a:extLst>
                </a:gridCol>
                <a:gridCol w="2156350">
                  <a:extLst>
                    <a:ext uri="{9D8B030D-6E8A-4147-A177-3AD203B41FA5}">
                      <a16:colId xmlns:a16="http://schemas.microsoft.com/office/drawing/2014/main" val="20001"/>
                    </a:ext>
                  </a:extLst>
                </a:gridCol>
                <a:gridCol w="2156350">
                  <a:extLst>
                    <a:ext uri="{9D8B030D-6E8A-4147-A177-3AD203B41FA5}">
                      <a16:colId xmlns:a16="http://schemas.microsoft.com/office/drawing/2014/main" val="20002"/>
                    </a:ext>
                  </a:extLst>
                </a:gridCol>
                <a:gridCol w="2156350">
                  <a:extLst>
                    <a:ext uri="{9D8B030D-6E8A-4147-A177-3AD203B41FA5}">
                      <a16:colId xmlns:a16="http://schemas.microsoft.com/office/drawing/2014/main" val="20003"/>
                    </a:ext>
                  </a:extLst>
                </a:gridCol>
              </a:tblGrid>
              <a:tr h="60465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600" b="1"/>
                        <a:t>Dosage</a:t>
                      </a:r>
                      <a:endParaRPr sz="16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600" b="1"/>
                        <a:t>Side Effects</a:t>
                      </a:r>
                      <a:endParaRPr sz="16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600" b="1"/>
                        <a:t>Available forms</a:t>
                      </a:r>
                      <a:endParaRPr sz="16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30275">
                <a:tc>
                  <a:txBody>
                    <a:bodyPr/>
                    <a:lstStyle/>
                    <a:p>
                      <a:pPr marL="0" lvl="0" indent="0" algn="l" rtl="0">
                        <a:spcBef>
                          <a:spcPts val="0"/>
                        </a:spcBef>
                        <a:spcAft>
                          <a:spcPts val="0"/>
                        </a:spcAft>
                        <a:buNone/>
                      </a:pPr>
                      <a:r>
                        <a:rPr lang="en-US" sz="1600" b="1"/>
                        <a:t>Riboflavin</a:t>
                      </a:r>
                      <a:endParaRPr sz="1600" b="1"/>
                    </a:p>
                    <a:p>
                      <a:pPr marL="0" lvl="0" indent="0" algn="l" rtl="0">
                        <a:spcBef>
                          <a:spcPts val="0"/>
                        </a:spcBef>
                        <a:spcAft>
                          <a:spcPts val="0"/>
                        </a:spcAft>
                        <a:buNone/>
                      </a:pPr>
                      <a:r>
                        <a:rPr lang="en-US" sz="1600" b="1"/>
                        <a:t>(Vitamin B2)</a:t>
                      </a:r>
                      <a:endParaRPr sz="16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400mg daily/200mg BID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Bright yellow urine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Only comes as pill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69425">
                <a:tc>
                  <a:txBody>
                    <a:bodyPr/>
                    <a:lstStyle/>
                    <a:p>
                      <a:pPr marL="0" lvl="0" indent="0" algn="l" rtl="0">
                        <a:spcBef>
                          <a:spcPts val="0"/>
                        </a:spcBef>
                        <a:spcAft>
                          <a:spcPts val="0"/>
                        </a:spcAft>
                        <a:buNone/>
                      </a:pPr>
                      <a:r>
                        <a:rPr lang="en-US" sz="1600" b="1"/>
                        <a:t>Melatonin</a:t>
                      </a:r>
                      <a:endParaRPr sz="16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3mg nightly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Drowsiness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Many different forms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69425">
                <a:tc>
                  <a:txBody>
                    <a:bodyPr/>
                    <a:lstStyle/>
                    <a:p>
                      <a:pPr marL="0" lvl="0" indent="0" algn="l" rtl="0">
                        <a:spcBef>
                          <a:spcPts val="0"/>
                        </a:spcBef>
                        <a:spcAft>
                          <a:spcPts val="0"/>
                        </a:spcAft>
                        <a:buNone/>
                      </a:pPr>
                      <a:r>
                        <a:rPr lang="en-US" sz="1600" b="1"/>
                        <a:t>Magnesium</a:t>
                      </a:r>
                      <a:endParaRPr sz="16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400-500mg per day (daily or divided BID)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Stomach cramping, diarrhea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Multiple forms including pill and gummies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31575">
                <a:tc>
                  <a:txBody>
                    <a:bodyPr/>
                    <a:lstStyle/>
                    <a:p>
                      <a:pPr marL="0" lvl="0" indent="0" algn="l" rtl="0">
                        <a:spcBef>
                          <a:spcPts val="0"/>
                        </a:spcBef>
                        <a:spcAft>
                          <a:spcPts val="0"/>
                        </a:spcAft>
                        <a:buNone/>
                      </a:pPr>
                      <a:r>
                        <a:rPr lang="en-US" sz="1600" b="1"/>
                        <a:t>Coenzyme Q10 (CoQ10)</a:t>
                      </a:r>
                      <a:endParaRPr sz="16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100mg BID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Some stomach upset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Only available as pill, can be more expensive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208d8ae5278_0_31"/>
          <p:cNvSpPr txBox="1">
            <a:spLocks noGrp="1"/>
          </p:cNvSpPr>
          <p:nvPr>
            <p:ph type="title"/>
          </p:nvPr>
        </p:nvSpPr>
        <p:spPr>
          <a:xfrm>
            <a:off x="457200" y="212405"/>
            <a:ext cx="5027700" cy="750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B31126"/>
              </a:buClr>
              <a:buSzPts val="2800"/>
              <a:buFont typeface="Arial"/>
              <a:buNone/>
            </a:pPr>
            <a:r>
              <a:rPr lang="en-US" sz="3200" b="1"/>
              <a:t> Why migraine?</a:t>
            </a:r>
            <a:endParaRPr sz="3200" b="1"/>
          </a:p>
        </p:txBody>
      </p:sp>
      <p:sp>
        <p:nvSpPr>
          <p:cNvPr id="60" name="Google Shape;60;g208d8ae5278_0_31"/>
          <p:cNvSpPr txBox="1">
            <a:spLocks noGrp="1"/>
          </p:cNvSpPr>
          <p:nvPr>
            <p:ph type="body" idx="1"/>
          </p:nvPr>
        </p:nvSpPr>
        <p:spPr>
          <a:xfrm>
            <a:off x="399600" y="1201102"/>
            <a:ext cx="8344800" cy="4301700"/>
          </a:xfrm>
          <a:prstGeom prst="rect">
            <a:avLst/>
          </a:prstGeom>
          <a:noFill/>
          <a:ln>
            <a:noFill/>
          </a:ln>
        </p:spPr>
        <p:txBody>
          <a:bodyPr spcFirstLastPara="1" wrap="square" lIns="91425" tIns="45700" rIns="91425" bIns="45700" anchor="t" anchorCtr="0">
            <a:noAutofit/>
          </a:bodyPr>
          <a:lstStyle/>
          <a:p>
            <a:pPr marL="342900" lvl="0" indent="-298450" algn="l" rtl="0">
              <a:spcBef>
                <a:spcPts val="0"/>
              </a:spcBef>
              <a:spcAft>
                <a:spcPts val="0"/>
              </a:spcAft>
              <a:buSzPts val="2200"/>
              <a:buChar char="●"/>
            </a:pPr>
            <a:r>
              <a:rPr lang="en-US" sz="2200"/>
              <a:t>&gt;47 million americans have migraine - leading cause of years lived with disability in people under the age of 50 worldwide</a:t>
            </a:r>
            <a:endParaRPr sz="2200" baseline="30000"/>
          </a:p>
          <a:p>
            <a:pPr marL="342900" lvl="0" indent="-298450" algn="l" rtl="0">
              <a:spcBef>
                <a:spcPts val="1000"/>
              </a:spcBef>
              <a:spcAft>
                <a:spcPts val="0"/>
              </a:spcAft>
              <a:buSzPts val="2200"/>
              <a:buChar char="●"/>
            </a:pPr>
            <a:r>
              <a:rPr lang="en-US" sz="2200"/>
              <a:t>10% children 4-11yo are diagnosed with migraine.</a:t>
            </a:r>
            <a:endParaRPr sz="2200" baseline="30000"/>
          </a:p>
          <a:p>
            <a:pPr marL="342900" lvl="0" indent="-298450" algn="l" rtl="0">
              <a:spcBef>
                <a:spcPts val="1000"/>
              </a:spcBef>
              <a:spcAft>
                <a:spcPts val="0"/>
              </a:spcAft>
              <a:buSzPts val="2200"/>
              <a:buChar char="●"/>
            </a:pPr>
            <a:r>
              <a:rPr lang="en-US" sz="2200"/>
              <a:t>27% of females and 20% of males age 12-18 are diagnosed with migraine.</a:t>
            </a:r>
            <a:endParaRPr sz="2200"/>
          </a:p>
          <a:p>
            <a:pPr marL="342900" lvl="0" indent="-298450" algn="l" rtl="0">
              <a:spcBef>
                <a:spcPts val="1000"/>
              </a:spcBef>
              <a:spcAft>
                <a:spcPts val="0"/>
              </a:spcAft>
              <a:buSzPts val="2200"/>
              <a:buChar char="●"/>
            </a:pPr>
            <a:r>
              <a:rPr lang="en-US" sz="2200"/>
              <a:t>Headache is the third most common illness related cause of school absenteeism in the U.S.</a:t>
            </a:r>
            <a:endParaRPr sz="2200"/>
          </a:p>
          <a:p>
            <a:pPr marL="342900" lvl="0" indent="-298450" algn="l" rtl="0">
              <a:spcBef>
                <a:spcPts val="1000"/>
              </a:spcBef>
              <a:spcAft>
                <a:spcPts val="1000"/>
              </a:spcAft>
              <a:buSzPts val="2200"/>
              <a:buChar char="●"/>
            </a:pPr>
            <a:r>
              <a:rPr lang="en-US" sz="2200"/>
              <a:t>Children with migraine have decreased school performance and impaired quality of life, similar to that of children with rheumatoid arthritis or cancer.</a:t>
            </a:r>
            <a:endParaRPr sz="2200"/>
          </a:p>
        </p:txBody>
      </p:sp>
      <p:sp>
        <p:nvSpPr>
          <p:cNvPr id="61" name="Google Shape;61;g208d8ae5278_0_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208d8ae5278_0_8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What is migraine?</a:t>
            </a:r>
            <a:endParaRPr sz="3200" b="1"/>
          </a:p>
        </p:txBody>
      </p:sp>
      <p:sp>
        <p:nvSpPr>
          <p:cNvPr id="68" name="Google Shape;68;g208d8ae5278_0_8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
        <p:nvSpPr>
          <p:cNvPr id="69" name="Google Shape;69;g208d8ae5278_0_80"/>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11150" algn="l" rtl="0">
              <a:spcBef>
                <a:spcPts val="1000"/>
              </a:spcBef>
              <a:spcAft>
                <a:spcPts val="0"/>
              </a:spcAft>
              <a:buClr>
                <a:srgbClr val="B31126"/>
              </a:buClr>
              <a:buSzPts val="2400"/>
              <a:buChar char="●"/>
            </a:pPr>
            <a:r>
              <a:rPr lang="en-US" sz="2800">
                <a:solidFill>
                  <a:schemeClr val="dk1"/>
                </a:solidFill>
              </a:rPr>
              <a:t>Genetically determined disease where patients have a “sensitive” brain</a:t>
            </a:r>
            <a:endParaRPr sz="2800">
              <a:solidFill>
                <a:schemeClr val="dk1"/>
              </a:solidFill>
            </a:endParaRPr>
          </a:p>
          <a:p>
            <a:pPr marL="914400" lvl="1" indent="-381000" algn="l" rtl="0">
              <a:spcBef>
                <a:spcPts val="1000"/>
              </a:spcBef>
              <a:spcAft>
                <a:spcPts val="0"/>
              </a:spcAft>
              <a:buClr>
                <a:srgbClr val="B31126"/>
              </a:buClr>
              <a:buSzPts val="2400"/>
              <a:buFont typeface="Noto Sans Symbols"/>
              <a:buChar char="○"/>
            </a:pPr>
            <a:r>
              <a:rPr lang="en-US" sz="2400">
                <a:solidFill>
                  <a:schemeClr val="dk1"/>
                </a:solidFill>
              </a:rPr>
              <a:t>The pathways that normally conduct head pain and response to outside stimuli are too easily activated</a:t>
            </a:r>
            <a:endParaRPr sz="2400">
              <a:solidFill>
                <a:schemeClr val="dk1"/>
              </a:solidFill>
            </a:endParaRPr>
          </a:p>
        </p:txBody>
      </p:sp>
      <p:pic>
        <p:nvPicPr>
          <p:cNvPr id="70" name="Google Shape;70;g208d8ae5278_0_80"/>
          <p:cNvPicPr preferRelativeResize="0"/>
          <p:nvPr/>
        </p:nvPicPr>
        <p:blipFill>
          <a:blip r:embed="rId3">
            <a:alphaModFix/>
          </a:blip>
          <a:stretch>
            <a:fillRect/>
          </a:stretch>
        </p:blipFill>
        <p:spPr>
          <a:xfrm>
            <a:off x="2454035" y="3057300"/>
            <a:ext cx="4235924" cy="3299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08d8ae5278_0_0"/>
          <p:cNvSpPr txBox="1">
            <a:spLocks noGrp="1"/>
          </p:cNvSpPr>
          <p:nvPr>
            <p:ph type="title"/>
          </p:nvPr>
        </p:nvSpPr>
        <p:spPr>
          <a:xfrm>
            <a:off x="375212" y="274639"/>
            <a:ext cx="8311500" cy="750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B31126"/>
              </a:buClr>
              <a:buSzPts val="2800"/>
              <a:buFont typeface="Arial"/>
              <a:buNone/>
            </a:pPr>
            <a:r>
              <a:rPr lang="en-US" sz="3200" b="1"/>
              <a:t>A bit of reframing</a:t>
            </a:r>
            <a:endParaRPr sz="3200" b="1"/>
          </a:p>
        </p:txBody>
      </p:sp>
      <p:sp>
        <p:nvSpPr>
          <p:cNvPr id="76" name="Google Shape;76;g208d8ae5278_0_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
        <p:nvSpPr>
          <p:cNvPr id="77" name="Google Shape;77;g208d8ae5278_0_0"/>
          <p:cNvSpPr txBox="1">
            <a:spLocks noGrp="1"/>
          </p:cNvSpPr>
          <p:nvPr>
            <p:ph type="body" idx="1"/>
          </p:nvPr>
        </p:nvSpPr>
        <p:spPr>
          <a:xfrm>
            <a:off x="374650" y="1168400"/>
            <a:ext cx="8413800" cy="4667400"/>
          </a:xfrm>
          <a:prstGeom prst="rect">
            <a:avLst/>
          </a:prstGeom>
          <a:noFill/>
          <a:ln>
            <a:noFill/>
          </a:ln>
        </p:spPr>
        <p:txBody>
          <a:bodyPr spcFirstLastPara="1" wrap="square" lIns="91425" tIns="45700" rIns="91425" bIns="45700" anchor="t" anchorCtr="0">
            <a:normAutofit/>
          </a:bodyPr>
          <a:lstStyle/>
          <a:p>
            <a:pPr marL="342900" lvl="0" indent="-336550" algn="l" rtl="0">
              <a:spcBef>
                <a:spcPts val="0"/>
              </a:spcBef>
              <a:spcAft>
                <a:spcPts val="0"/>
              </a:spcAft>
              <a:buClr>
                <a:srgbClr val="B31126"/>
              </a:buClr>
              <a:buSzPts val="2800"/>
              <a:buChar char="●"/>
            </a:pPr>
            <a:r>
              <a:rPr lang="en-US" sz="2800">
                <a:solidFill>
                  <a:schemeClr val="dk1"/>
                </a:solidFill>
              </a:rPr>
              <a:t>“Migraine” is a complex disorder, including not only headaches, but all the associated symptoms both during and between attacks</a:t>
            </a:r>
            <a:endParaRPr sz="2800">
              <a:solidFill>
                <a:schemeClr val="dk1"/>
              </a:solidFill>
            </a:endParaRPr>
          </a:p>
          <a:p>
            <a:pPr marL="342900" lvl="0" indent="-336550" algn="l" rtl="0">
              <a:spcBef>
                <a:spcPts val="1000"/>
              </a:spcBef>
              <a:spcAft>
                <a:spcPts val="0"/>
              </a:spcAft>
              <a:buClr>
                <a:srgbClr val="B31126"/>
              </a:buClr>
              <a:buSzPts val="2800"/>
              <a:buChar char="●"/>
            </a:pPr>
            <a:r>
              <a:rPr lang="en-US" sz="2800">
                <a:solidFill>
                  <a:schemeClr val="dk1"/>
                </a:solidFill>
              </a:rPr>
              <a:t>“Migraine attacks” are the episodes of headaches and/or other symptoms that patients experience</a:t>
            </a:r>
            <a:endParaRPr sz="2800">
              <a:solidFill>
                <a:schemeClr val="dk1"/>
              </a:solidFill>
            </a:endParaRPr>
          </a:p>
          <a:p>
            <a:pPr marL="342900" lvl="0" indent="-336550" algn="l" rtl="0">
              <a:spcBef>
                <a:spcPts val="1000"/>
              </a:spcBef>
              <a:spcAft>
                <a:spcPts val="1000"/>
              </a:spcAft>
              <a:buClr>
                <a:srgbClr val="B31126"/>
              </a:buClr>
              <a:buSzPts val="2800"/>
              <a:buChar char="●"/>
            </a:pPr>
            <a:r>
              <a:rPr lang="en-US" sz="2800">
                <a:solidFill>
                  <a:schemeClr val="dk1"/>
                </a:solidFill>
              </a:rPr>
              <a:t>Think of it like asthma – you would not say someone is having an “asthma” with difficulty breathing</a:t>
            </a:r>
            <a:endParaRPr sz="2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208d8ae5278_0_72"/>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Diagnostic criteria</a:t>
            </a:r>
            <a:endParaRPr sz="3200" b="1"/>
          </a:p>
        </p:txBody>
      </p:sp>
      <p:sp>
        <p:nvSpPr>
          <p:cNvPr id="84" name="Google Shape;84;g208d8ae5278_0_7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
        <p:nvSpPr>
          <p:cNvPr id="85" name="Google Shape;85;g208d8ae5278_0_72"/>
          <p:cNvSpPr txBox="1"/>
          <p:nvPr/>
        </p:nvSpPr>
        <p:spPr>
          <a:xfrm>
            <a:off x="1585545" y="1024650"/>
            <a:ext cx="5890800" cy="4667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688"/>
              <a:buNone/>
            </a:pPr>
            <a:r>
              <a:rPr lang="en-US" sz="2725">
                <a:solidFill>
                  <a:srgbClr val="02255B"/>
                </a:solidFill>
              </a:rPr>
              <a:t>Migraine without aura</a:t>
            </a:r>
            <a:endParaRPr sz="2725">
              <a:solidFill>
                <a:srgbClr val="02255B"/>
              </a:solidFill>
            </a:endParaRPr>
          </a:p>
          <a:p>
            <a:pPr marL="514350" lvl="0" indent="-535940" algn="l" rtl="0">
              <a:lnSpc>
                <a:spcPct val="80000"/>
              </a:lnSpc>
              <a:spcBef>
                <a:spcPts val="352"/>
              </a:spcBef>
              <a:spcAft>
                <a:spcPts val="0"/>
              </a:spcAft>
              <a:buClr>
                <a:srgbClr val="02255B"/>
              </a:buClr>
              <a:buSzPts val="2100"/>
              <a:buAutoNum type="alphaUcPeriod"/>
            </a:pPr>
            <a:r>
              <a:rPr lang="en-US" sz="2100">
                <a:solidFill>
                  <a:srgbClr val="02255B"/>
                </a:solidFill>
              </a:rPr>
              <a:t>At least 5 attacks fulfilling criteria B-D</a:t>
            </a:r>
            <a:endParaRPr sz="2100">
              <a:solidFill>
                <a:srgbClr val="02255B"/>
              </a:solidFill>
            </a:endParaRPr>
          </a:p>
          <a:p>
            <a:pPr marL="514350" lvl="0" indent="-535940" algn="l" rtl="0">
              <a:lnSpc>
                <a:spcPct val="80000"/>
              </a:lnSpc>
              <a:spcBef>
                <a:spcPts val="352"/>
              </a:spcBef>
              <a:spcAft>
                <a:spcPts val="0"/>
              </a:spcAft>
              <a:buClr>
                <a:srgbClr val="02255B"/>
              </a:buClr>
              <a:buSzPts val="2100"/>
              <a:buAutoNum type="alphaUcPeriod"/>
            </a:pPr>
            <a:r>
              <a:rPr lang="en-US" sz="2100">
                <a:solidFill>
                  <a:srgbClr val="02255B"/>
                </a:solidFill>
              </a:rPr>
              <a:t>Headache attacks lasting 4-72 hr (untreated or unsuccessfully treated) </a:t>
            </a:r>
            <a:r>
              <a:rPr lang="en-US" sz="2100">
                <a:solidFill>
                  <a:srgbClr val="B31126"/>
                </a:solidFill>
              </a:rPr>
              <a:t>2+ in kids</a:t>
            </a:r>
            <a:endParaRPr sz="2100">
              <a:solidFill>
                <a:srgbClr val="B31126"/>
              </a:solidFill>
            </a:endParaRPr>
          </a:p>
          <a:p>
            <a:pPr marL="514350" lvl="0" indent="-535940" algn="l" rtl="0">
              <a:lnSpc>
                <a:spcPct val="80000"/>
              </a:lnSpc>
              <a:spcBef>
                <a:spcPts val="352"/>
              </a:spcBef>
              <a:spcAft>
                <a:spcPts val="0"/>
              </a:spcAft>
              <a:buClr>
                <a:srgbClr val="02255B"/>
              </a:buClr>
              <a:buSzPts val="2100"/>
              <a:buAutoNum type="alphaUcPeriod"/>
            </a:pPr>
            <a:r>
              <a:rPr lang="en-US" sz="2100">
                <a:solidFill>
                  <a:srgbClr val="02255B"/>
                </a:solidFill>
              </a:rPr>
              <a:t>Headache has at least 2 of the following four characteristics:</a:t>
            </a:r>
            <a:endParaRPr sz="2100">
              <a:solidFill>
                <a:srgbClr val="02255B"/>
              </a:solidFill>
            </a:endParaRPr>
          </a:p>
          <a:p>
            <a:pPr marL="914400" lvl="1" indent="-534035" algn="l" rtl="0">
              <a:lnSpc>
                <a:spcPct val="80000"/>
              </a:lnSpc>
              <a:spcBef>
                <a:spcPts val="308"/>
              </a:spcBef>
              <a:spcAft>
                <a:spcPts val="0"/>
              </a:spcAft>
              <a:buClr>
                <a:srgbClr val="02255B"/>
              </a:buClr>
              <a:buSzPts val="1850"/>
              <a:buAutoNum type="arabicPeriod"/>
            </a:pPr>
            <a:r>
              <a:rPr lang="en-US" sz="1850">
                <a:solidFill>
                  <a:srgbClr val="02255B"/>
                </a:solidFill>
              </a:rPr>
              <a:t>Unilateral location</a:t>
            </a:r>
            <a:r>
              <a:rPr lang="en-US" sz="1850">
                <a:solidFill>
                  <a:srgbClr val="B31126"/>
                </a:solidFill>
              </a:rPr>
              <a:t> Often bilateral</a:t>
            </a:r>
            <a:endParaRPr sz="1850">
              <a:solidFill>
                <a:srgbClr val="B31126"/>
              </a:solidFill>
            </a:endParaRPr>
          </a:p>
          <a:p>
            <a:pPr marL="914400" lvl="1" indent="-534035" algn="l" rtl="0">
              <a:lnSpc>
                <a:spcPct val="80000"/>
              </a:lnSpc>
              <a:spcBef>
                <a:spcPts val="308"/>
              </a:spcBef>
              <a:spcAft>
                <a:spcPts val="0"/>
              </a:spcAft>
              <a:buClr>
                <a:srgbClr val="02255B"/>
              </a:buClr>
              <a:buSzPts val="1850"/>
              <a:buAutoNum type="arabicPeriod"/>
            </a:pPr>
            <a:r>
              <a:rPr lang="en-US" sz="1850">
                <a:solidFill>
                  <a:srgbClr val="02255B"/>
                </a:solidFill>
              </a:rPr>
              <a:t>Pulsating quality</a:t>
            </a:r>
            <a:endParaRPr sz="1850">
              <a:solidFill>
                <a:srgbClr val="02255B"/>
              </a:solidFill>
            </a:endParaRPr>
          </a:p>
          <a:p>
            <a:pPr marL="914400" lvl="1" indent="-534035" algn="l" rtl="0">
              <a:lnSpc>
                <a:spcPct val="80000"/>
              </a:lnSpc>
              <a:spcBef>
                <a:spcPts val="308"/>
              </a:spcBef>
              <a:spcAft>
                <a:spcPts val="0"/>
              </a:spcAft>
              <a:buClr>
                <a:srgbClr val="02255B"/>
              </a:buClr>
              <a:buSzPts val="1850"/>
              <a:buAutoNum type="arabicPeriod"/>
            </a:pPr>
            <a:r>
              <a:rPr lang="en-US" sz="1850">
                <a:solidFill>
                  <a:srgbClr val="02255B"/>
                </a:solidFill>
              </a:rPr>
              <a:t>Moderate or severe pain intensity</a:t>
            </a:r>
            <a:endParaRPr sz="1850">
              <a:solidFill>
                <a:srgbClr val="02255B"/>
              </a:solidFill>
            </a:endParaRPr>
          </a:p>
          <a:p>
            <a:pPr marL="914400" lvl="1" indent="-534035" algn="l" rtl="0">
              <a:lnSpc>
                <a:spcPct val="80000"/>
              </a:lnSpc>
              <a:spcBef>
                <a:spcPts val="308"/>
              </a:spcBef>
              <a:spcAft>
                <a:spcPts val="0"/>
              </a:spcAft>
              <a:buClr>
                <a:srgbClr val="02255B"/>
              </a:buClr>
              <a:buSzPts val="1850"/>
              <a:buAutoNum type="arabicPeriod"/>
            </a:pPr>
            <a:r>
              <a:rPr lang="en-US" sz="1850">
                <a:solidFill>
                  <a:srgbClr val="02255B"/>
                </a:solidFill>
              </a:rPr>
              <a:t>Aggravation by or causing avoidance of routine physical activity</a:t>
            </a:r>
            <a:endParaRPr sz="1850">
              <a:solidFill>
                <a:srgbClr val="02255B"/>
              </a:solidFill>
            </a:endParaRPr>
          </a:p>
          <a:p>
            <a:pPr marL="514350" lvl="0" indent="-535940" algn="l" rtl="0">
              <a:lnSpc>
                <a:spcPct val="80000"/>
              </a:lnSpc>
              <a:spcBef>
                <a:spcPts val="352"/>
              </a:spcBef>
              <a:spcAft>
                <a:spcPts val="0"/>
              </a:spcAft>
              <a:buClr>
                <a:srgbClr val="02255B"/>
              </a:buClr>
              <a:buSzPts val="2100"/>
              <a:buAutoNum type="alphaUcPeriod"/>
            </a:pPr>
            <a:r>
              <a:rPr lang="en-US" sz="2100">
                <a:solidFill>
                  <a:srgbClr val="02255B"/>
                </a:solidFill>
              </a:rPr>
              <a:t>During headache at least one of the following</a:t>
            </a:r>
            <a:endParaRPr sz="2100">
              <a:solidFill>
                <a:srgbClr val="02255B"/>
              </a:solidFill>
            </a:endParaRPr>
          </a:p>
          <a:p>
            <a:pPr marL="914400" lvl="1" indent="-534035" algn="l" rtl="0">
              <a:lnSpc>
                <a:spcPct val="80000"/>
              </a:lnSpc>
              <a:spcBef>
                <a:spcPts val="308"/>
              </a:spcBef>
              <a:spcAft>
                <a:spcPts val="0"/>
              </a:spcAft>
              <a:buClr>
                <a:srgbClr val="02255B"/>
              </a:buClr>
              <a:buSzPts val="1850"/>
              <a:buAutoNum type="arabicPeriod"/>
            </a:pPr>
            <a:r>
              <a:rPr lang="en-US" sz="1850">
                <a:solidFill>
                  <a:srgbClr val="02255B"/>
                </a:solidFill>
              </a:rPr>
              <a:t>Nausea and/or vomiting</a:t>
            </a:r>
            <a:endParaRPr sz="1850">
              <a:solidFill>
                <a:srgbClr val="02255B"/>
              </a:solidFill>
            </a:endParaRPr>
          </a:p>
          <a:p>
            <a:pPr marL="914400" lvl="1" indent="-534035" algn="l" rtl="0">
              <a:lnSpc>
                <a:spcPct val="80000"/>
              </a:lnSpc>
              <a:spcBef>
                <a:spcPts val="308"/>
              </a:spcBef>
              <a:spcAft>
                <a:spcPts val="0"/>
              </a:spcAft>
              <a:buClr>
                <a:srgbClr val="02255B"/>
              </a:buClr>
              <a:buSzPts val="1850"/>
              <a:buAutoNum type="arabicPeriod"/>
            </a:pPr>
            <a:r>
              <a:rPr lang="en-US" sz="1850">
                <a:solidFill>
                  <a:srgbClr val="02255B"/>
                </a:solidFill>
              </a:rPr>
              <a:t>Photophobia AND phonophobia</a:t>
            </a:r>
            <a:endParaRPr sz="1850">
              <a:solidFill>
                <a:srgbClr val="02255B"/>
              </a:solidFill>
            </a:endParaRPr>
          </a:p>
          <a:p>
            <a:pPr marL="514350" lvl="0" indent="-535940" algn="l" rtl="0">
              <a:lnSpc>
                <a:spcPct val="80000"/>
              </a:lnSpc>
              <a:spcBef>
                <a:spcPts val="352"/>
              </a:spcBef>
              <a:spcAft>
                <a:spcPts val="0"/>
              </a:spcAft>
              <a:buClr>
                <a:srgbClr val="02255B"/>
              </a:buClr>
              <a:buSzPts val="2100"/>
              <a:buAutoNum type="alphaUcPeriod"/>
            </a:pPr>
            <a:r>
              <a:rPr lang="en-US" sz="2100">
                <a:solidFill>
                  <a:srgbClr val="02255B"/>
                </a:solidFill>
              </a:rPr>
              <a:t>Not better accounted for by another ICHD-3 diagnosis</a:t>
            </a:r>
            <a:endParaRPr sz="2100">
              <a:solidFill>
                <a:srgbClr val="02255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91" name="Google Shape;91;p5"/>
          <p:cNvPicPr preferRelativeResize="0"/>
          <p:nvPr/>
        </p:nvPicPr>
        <p:blipFill>
          <a:blip r:embed="rId3">
            <a:alphaModFix/>
          </a:blip>
          <a:stretch>
            <a:fillRect/>
          </a:stretch>
        </p:blipFill>
        <p:spPr>
          <a:xfrm>
            <a:off x="2119090" y="274650"/>
            <a:ext cx="4823828" cy="6081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0fbd6fd417_0_7"/>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Oof that’s a lot of symptoms</a:t>
            </a:r>
            <a:endParaRPr sz="3200" b="1"/>
          </a:p>
        </p:txBody>
      </p:sp>
      <p:sp>
        <p:nvSpPr>
          <p:cNvPr id="98" name="Google Shape;98;g20fbd6fd417_0_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
        <p:nvSpPr>
          <p:cNvPr id="99" name="Google Shape;99;g20fbd6fd417_0_7"/>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lnSpcReduction="10000"/>
          </a:bodyPr>
          <a:lstStyle/>
          <a:p>
            <a:pPr marL="342900" lvl="0" indent="-336550" algn="l" rtl="0">
              <a:spcBef>
                <a:spcPts val="0"/>
              </a:spcBef>
              <a:spcAft>
                <a:spcPts val="0"/>
              </a:spcAft>
              <a:buClr>
                <a:srgbClr val="B31126"/>
              </a:buClr>
              <a:buSzPts val="2800"/>
              <a:buChar char="•"/>
            </a:pPr>
            <a:r>
              <a:rPr lang="en-US" sz="2800">
                <a:solidFill>
                  <a:schemeClr val="dk1"/>
                </a:solidFill>
              </a:rPr>
              <a:t>The ID Migraine tool is your friend - “PIN” down the diagnosis</a:t>
            </a:r>
            <a:endParaRPr sz="2800">
              <a:solidFill>
                <a:schemeClr val="dk1"/>
              </a:solidFill>
            </a:endParaRPr>
          </a:p>
          <a:p>
            <a:pPr marL="342900" lvl="0" indent="-336550" algn="l" rtl="0">
              <a:spcBef>
                <a:spcPts val="1000"/>
              </a:spcBef>
              <a:spcAft>
                <a:spcPts val="0"/>
              </a:spcAft>
              <a:buClr>
                <a:srgbClr val="B31126"/>
              </a:buClr>
              <a:buSzPts val="2800"/>
              <a:buChar char="•"/>
            </a:pPr>
            <a:r>
              <a:rPr lang="en-US" sz="2800">
                <a:solidFill>
                  <a:schemeClr val="dk1"/>
                </a:solidFill>
              </a:rPr>
              <a:t>P - photophobia</a:t>
            </a:r>
            <a:endParaRPr sz="2800">
              <a:solidFill>
                <a:schemeClr val="dk1"/>
              </a:solidFill>
            </a:endParaRPr>
          </a:p>
          <a:p>
            <a:pPr marL="342900" lvl="0" indent="-336550" algn="l" rtl="0">
              <a:spcBef>
                <a:spcPts val="1000"/>
              </a:spcBef>
              <a:spcAft>
                <a:spcPts val="0"/>
              </a:spcAft>
              <a:buClr>
                <a:srgbClr val="B31126"/>
              </a:buClr>
              <a:buSzPts val="2800"/>
              <a:buChar char="•"/>
            </a:pPr>
            <a:r>
              <a:rPr lang="en-US" sz="2800">
                <a:solidFill>
                  <a:schemeClr val="dk1"/>
                </a:solidFill>
              </a:rPr>
              <a:t>I - impairment</a:t>
            </a:r>
            <a:endParaRPr sz="2800">
              <a:solidFill>
                <a:schemeClr val="dk1"/>
              </a:solidFill>
            </a:endParaRPr>
          </a:p>
          <a:p>
            <a:pPr marL="742950" lvl="1" indent="-260350" algn="l" rtl="0">
              <a:spcBef>
                <a:spcPts val="0"/>
              </a:spcBef>
              <a:spcAft>
                <a:spcPts val="0"/>
              </a:spcAft>
              <a:buClr>
                <a:schemeClr val="dk1"/>
              </a:buClr>
              <a:buSzPts val="2400"/>
              <a:buChar char="–"/>
            </a:pPr>
            <a:r>
              <a:rPr lang="en-US" sz="2400">
                <a:solidFill>
                  <a:schemeClr val="dk1"/>
                </a:solidFill>
              </a:rPr>
              <a:t>Does the patient feel impaired or avoid activities when they have a headache?</a:t>
            </a:r>
            <a:endParaRPr sz="2400">
              <a:solidFill>
                <a:schemeClr val="dk1"/>
              </a:solidFill>
            </a:endParaRPr>
          </a:p>
          <a:p>
            <a:pPr marL="342900" lvl="0" indent="-336550" algn="l" rtl="0">
              <a:spcBef>
                <a:spcPts val="1000"/>
              </a:spcBef>
              <a:spcAft>
                <a:spcPts val="0"/>
              </a:spcAft>
              <a:buClr>
                <a:srgbClr val="B31126"/>
              </a:buClr>
              <a:buSzPts val="2800"/>
              <a:buChar char="•"/>
            </a:pPr>
            <a:r>
              <a:rPr lang="en-US" sz="2800">
                <a:solidFill>
                  <a:schemeClr val="dk1"/>
                </a:solidFill>
              </a:rPr>
              <a:t>N - nausea</a:t>
            </a:r>
            <a:endParaRPr sz="2800">
              <a:solidFill>
                <a:schemeClr val="dk1"/>
              </a:solidFill>
            </a:endParaRPr>
          </a:p>
          <a:p>
            <a:pPr marL="742950" lvl="1" indent="-260350" algn="l" rtl="0">
              <a:spcBef>
                <a:spcPts val="0"/>
              </a:spcBef>
              <a:spcAft>
                <a:spcPts val="0"/>
              </a:spcAft>
              <a:buClr>
                <a:schemeClr val="dk1"/>
              </a:buClr>
              <a:buSzPts val="2400"/>
              <a:buChar char="–"/>
            </a:pPr>
            <a:r>
              <a:rPr lang="en-US" sz="2400">
                <a:solidFill>
                  <a:schemeClr val="dk1"/>
                </a:solidFill>
              </a:rPr>
              <a:t>Is nausea present with the patient’s headaches?</a:t>
            </a:r>
            <a:endParaRPr sz="2400">
              <a:solidFill>
                <a:schemeClr val="dk1"/>
              </a:solidFill>
            </a:endParaRPr>
          </a:p>
          <a:p>
            <a:pPr marL="342900" lvl="0" indent="-336550" algn="l" rtl="0">
              <a:spcBef>
                <a:spcPts val="1000"/>
              </a:spcBef>
              <a:spcAft>
                <a:spcPts val="0"/>
              </a:spcAft>
              <a:buClr>
                <a:srgbClr val="B31126"/>
              </a:buClr>
              <a:buSzPts val="2800"/>
              <a:buChar char="•"/>
            </a:pPr>
            <a:r>
              <a:rPr lang="en-US" sz="2800">
                <a:solidFill>
                  <a:schemeClr val="dk1"/>
                </a:solidFill>
              </a:rPr>
              <a:t>2/3 symptoms = 93% PPV</a:t>
            </a:r>
            <a:endParaRPr sz="2800">
              <a:solidFill>
                <a:schemeClr val="dk1"/>
              </a:solidFill>
            </a:endParaRPr>
          </a:p>
          <a:p>
            <a:pPr marL="342900" lvl="0" indent="-336550" algn="l" rtl="0">
              <a:spcBef>
                <a:spcPts val="1000"/>
              </a:spcBef>
              <a:spcAft>
                <a:spcPts val="1000"/>
              </a:spcAft>
              <a:buClr>
                <a:schemeClr val="dk1"/>
              </a:buClr>
              <a:buSzPts val="2800"/>
              <a:buChar char="•"/>
            </a:pPr>
            <a:r>
              <a:rPr lang="en-US" sz="2800">
                <a:solidFill>
                  <a:schemeClr val="dk1"/>
                </a:solidFill>
              </a:rPr>
              <a:t>3/3 symptoms = 98% PPV</a:t>
            </a:r>
            <a:endParaRPr sz="2800">
              <a:solidFill>
                <a:schemeClr val="dk1"/>
              </a:solidFill>
            </a:endParaRPr>
          </a:p>
        </p:txBody>
      </p:sp>
      <p:sp>
        <p:nvSpPr>
          <p:cNvPr id="100" name="Google Shape;100;g20fbd6fd417_0_7"/>
          <p:cNvSpPr txBox="1"/>
          <p:nvPr/>
        </p:nvSpPr>
        <p:spPr>
          <a:xfrm>
            <a:off x="3519200" y="5548150"/>
            <a:ext cx="516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endParaRPr>
          </a:p>
        </p:txBody>
      </p:sp>
    </p:spTree>
  </p:cSld>
  <p:clrMapOvr>
    <a:masterClrMapping/>
  </p:clrMapOvr>
</p:sld>
</file>

<file path=ppt/theme/theme1.xml><?xml version="1.0" encoding="utf-8"?>
<a:theme xmlns:a="http://schemas.openxmlformats.org/drawingml/2006/main" name="Office Theme">
  <a:themeElements>
    <a:clrScheme name="SSM Health 12-2014">
      <a:dk1>
        <a:srgbClr val="02255B"/>
      </a:dk1>
      <a:lt1>
        <a:srgbClr val="FFFFFF"/>
      </a:lt1>
      <a:dk2>
        <a:srgbClr val="00839B"/>
      </a:dk2>
      <a:lt2>
        <a:srgbClr val="B3B2B1"/>
      </a:lt2>
      <a:accent1>
        <a:srgbClr val="E15829"/>
      </a:accent1>
      <a:accent2>
        <a:srgbClr val="0083A2"/>
      </a:accent2>
      <a:accent3>
        <a:srgbClr val="77777A"/>
      </a:accent3>
      <a:accent4>
        <a:srgbClr val="F6B221"/>
      </a:accent4>
      <a:accent5>
        <a:srgbClr val="752F8A"/>
      </a:accent5>
      <a:accent6>
        <a:srgbClr val="8B2332"/>
      </a:accent6>
      <a:hlink>
        <a:srgbClr val="4D8DBE"/>
      </a:hlink>
      <a:folHlink>
        <a:srgbClr val="F6B2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2312</Words>
  <Application>Microsoft Office PowerPoint</Application>
  <PresentationFormat>On-screen Show (4:3)</PresentationFormat>
  <Paragraphs>270</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Noto Sans Symbols</vt:lpstr>
      <vt:lpstr>Office Theme</vt:lpstr>
      <vt:lpstr>Migraine in Schools: Not Just a Headache! </vt:lpstr>
      <vt:lpstr>Disclosure</vt:lpstr>
      <vt:lpstr>Objectives </vt:lpstr>
      <vt:lpstr> Why migraine?</vt:lpstr>
      <vt:lpstr>What is migraine?</vt:lpstr>
      <vt:lpstr>A bit of reframing</vt:lpstr>
      <vt:lpstr>Diagnostic criteria</vt:lpstr>
      <vt:lpstr>PowerPoint Presentation</vt:lpstr>
      <vt:lpstr>Oof that’s a lot of symptoms</vt:lpstr>
      <vt:lpstr>Migraine prodrome and postdrome</vt:lpstr>
      <vt:lpstr>PowerPoint Presentation</vt:lpstr>
      <vt:lpstr>Common triggers</vt:lpstr>
      <vt:lpstr>Comorbidities: Anxiety and Depression</vt:lpstr>
      <vt:lpstr>We’ve made the diagnosis -  now what?</vt:lpstr>
      <vt:lpstr>Treatment</vt:lpstr>
      <vt:lpstr>Acute Treatment</vt:lpstr>
      <vt:lpstr>Preventive treatment</vt:lpstr>
      <vt:lpstr>Migraines in school</vt:lpstr>
      <vt:lpstr>What makes school hard with migraine?</vt:lpstr>
      <vt:lpstr>Most important way school can help?</vt:lpstr>
      <vt:lpstr>How the school can help</vt:lpstr>
      <vt:lpstr>Accommodations</vt:lpstr>
      <vt:lpstr>Follow acute treatment plan</vt:lpstr>
      <vt:lpstr>Non-medication options for nausea</vt:lpstr>
      <vt:lpstr>Chronic migraine</vt:lpstr>
      <vt:lpstr>Chronic migraine =/= unable to participate</vt:lpstr>
      <vt:lpstr>  Side note about chronic migraine</vt:lpstr>
      <vt:lpstr>504 Plan/Migraine Action Plan</vt:lpstr>
      <vt:lpstr>Sample 504 plan</vt:lpstr>
      <vt:lpstr>504 plan part 2</vt:lpstr>
      <vt:lpstr>Useful websites</vt:lpstr>
      <vt:lpstr>Resources</vt:lpstr>
      <vt:lpstr>Questions?  Cynthia.j.morris@health.slu.edu</vt:lpstr>
      <vt:lpstr>PowerPoint Presentation</vt:lpstr>
      <vt:lpstr>Nutraceuticals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Migraine in Schools: Not Just a Headache! </dc:title>
  <dc:creator>Nancy Isringhaus</dc:creator>
  <cp:lastModifiedBy>Cindy Morris</cp:lastModifiedBy>
  <cp:revision>3</cp:revision>
  <dcterms:created xsi:type="dcterms:W3CDTF">2015-07-15T17:55:46Z</dcterms:created>
  <dcterms:modified xsi:type="dcterms:W3CDTF">2023-02-23T19:52:34Z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0x0101006B33A1E016357546AAEDD8684A2B3102</vt:lpwstr>
  </property>
</Properties>
</file>